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74" r:id="rId3"/>
    <p:sldId id="297" r:id="rId4"/>
    <p:sldId id="298" r:id="rId5"/>
    <p:sldId id="296" r:id="rId6"/>
    <p:sldId id="281" r:id="rId7"/>
    <p:sldId id="282" r:id="rId8"/>
    <p:sldId id="257" r:id="rId9"/>
    <p:sldId id="275" r:id="rId10"/>
    <p:sldId id="279" r:id="rId11"/>
    <p:sldId id="276" r:id="rId12"/>
    <p:sldId id="278" r:id="rId13"/>
    <p:sldId id="277" r:id="rId14"/>
    <p:sldId id="283" r:id="rId15"/>
    <p:sldId id="294" r:id="rId16"/>
    <p:sldId id="291" r:id="rId17"/>
    <p:sldId id="280" r:id="rId18"/>
    <p:sldId id="284" r:id="rId19"/>
    <p:sldId id="285" r:id="rId20"/>
    <p:sldId id="286" r:id="rId21"/>
    <p:sldId id="287" r:id="rId22"/>
    <p:sldId id="288" r:id="rId23"/>
    <p:sldId id="289" r:id="rId24"/>
    <p:sldId id="290" r:id="rId25"/>
    <p:sldId id="292" r:id="rId26"/>
    <p:sldId id="293" r:id="rId27"/>
    <p:sldId id="295" r:id="rId28"/>
    <p:sldId id="299" r:id="rId29"/>
    <p:sldId id="300" r:id="rId30"/>
    <p:sldId id="30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56" d="100"/>
          <a:sy n="156" d="100"/>
        </p:scale>
        <p:origin x="-896" y="1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14.emf"/><Relationship Id="rId3"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14DFC7-779E-4A4C-A1C0-30500B5DD32F}" type="datetimeFigureOut">
              <a:rPr lang="en-US" smtClean="0"/>
              <a:t>3/10/13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70691F-E7F7-174A-81F2-3818B43E3DAD}" type="slidenum">
              <a:rPr lang="en-US" smtClean="0"/>
              <a:t>‹#›</a:t>
            </a:fld>
            <a:endParaRPr lang="en-US"/>
          </a:p>
        </p:txBody>
      </p:sp>
    </p:spTree>
    <p:extLst>
      <p:ext uri="{BB962C8B-B14F-4D97-AF65-F5344CB8AC3E}">
        <p14:creationId xmlns:p14="http://schemas.microsoft.com/office/powerpoint/2010/main" val="647357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A2B7F-D067-2440-86AB-F3018859FE2E}" type="datetimeFigureOut">
              <a:rPr lang="en-US" smtClean="0"/>
              <a:t>3/10/13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F3A8CD-F49D-2540-9054-8303FF8E979E}" type="slidenum">
              <a:rPr lang="en-US" smtClean="0"/>
              <a:t>‹#›</a:t>
            </a:fld>
            <a:endParaRPr lang="en-US"/>
          </a:p>
        </p:txBody>
      </p:sp>
    </p:spTree>
    <p:extLst>
      <p:ext uri="{BB962C8B-B14F-4D97-AF65-F5344CB8AC3E}">
        <p14:creationId xmlns:p14="http://schemas.microsoft.com/office/powerpoint/2010/main" val="40071009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3A8CD-F49D-2540-9054-8303FF8E979E}" type="slidenum">
              <a:rPr lang="en-US" smtClean="0"/>
              <a:t>23</a:t>
            </a:fld>
            <a:endParaRPr lang="en-US"/>
          </a:p>
        </p:txBody>
      </p:sp>
    </p:spTree>
    <p:extLst>
      <p:ext uri="{BB962C8B-B14F-4D97-AF65-F5344CB8AC3E}">
        <p14:creationId xmlns:p14="http://schemas.microsoft.com/office/powerpoint/2010/main" val="423779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2"/>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3/10/13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3/10/13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1"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9"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3/10/13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6" y="4666129"/>
            <a:ext cx="2495551"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7" y="458371"/>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5"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3/10/13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6" y="4666129"/>
            <a:ext cx="2495551"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7"/>
            <a:ext cx="1695955" cy="484558"/>
          </a:xfrm>
          <a:prstGeom prst="rect">
            <a:avLst/>
          </a:prstGeom>
        </p:spPr>
      </p:pic>
      <p:sp>
        <p:nvSpPr>
          <p:cNvPr id="10" name="Picture Placeholder 2"/>
          <p:cNvSpPr>
            <a:spLocks noGrp="1"/>
          </p:cNvSpPr>
          <p:nvPr>
            <p:ph type="pic" idx="13"/>
          </p:nvPr>
        </p:nvSpPr>
        <p:spPr>
          <a:xfrm rot="150321">
            <a:off x="4329930" y="546775"/>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3" y="451179"/>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3/10/13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10" name="Picture Placeholder 2"/>
          <p:cNvSpPr>
            <a:spLocks noGrp="1"/>
          </p:cNvSpPr>
          <p:nvPr>
            <p:ph type="pic" idx="13"/>
          </p:nvPr>
        </p:nvSpPr>
        <p:spPr>
          <a:xfrm rot="253865">
            <a:off x="4415569" y="369111"/>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5"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6" y="3070625"/>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3"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3/10/13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7" y="2619244"/>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7" y="604322"/>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7" y="985322"/>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9"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3/10/13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5" y="577850"/>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5" y="577850"/>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3/10/13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3/10/13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2"/>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3/10/13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5" y="599840"/>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3" y="555387"/>
            <a:ext cx="1610332" cy="2025115"/>
          </a:xfrm>
          <a:prstGeom prst="rect">
            <a:avLst/>
          </a:prstGeom>
        </p:spPr>
      </p:pic>
      <p:sp>
        <p:nvSpPr>
          <p:cNvPr id="12" name="Picture Placeholder 2"/>
          <p:cNvSpPr>
            <a:spLocks noGrp="1"/>
          </p:cNvSpPr>
          <p:nvPr>
            <p:ph type="pic" idx="14"/>
          </p:nvPr>
        </p:nvSpPr>
        <p:spPr>
          <a:xfrm rot="21254634">
            <a:off x="2256147"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6"/>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1"/>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3/10/13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2"/>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2"/>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t>3/10/13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t>3/10/13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3/10/13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3/10/13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3"/>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5"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3/10/13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1"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4"/>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4"/>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t>3/10/13</a:t>
            </a:fld>
            <a:endParaRPr lang="en-US"/>
          </a:p>
        </p:txBody>
      </p:sp>
      <p:sp>
        <p:nvSpPr>
          <p:cNvPr id="6" name="Slide Number Placeholder 5"/>
          <p:cNvSpPr>
            <a:spLocks noGrp="1"/>
          </p:cNvSpPr>
          <p:nvPr>
            <p:ph type="sldNum" sz="quarter" idx="4"/>
          </p:nvPr>
        </p:nvSpPr>
        <p:spPr>
          <a:xfrm>
            <a:off x="4046220" y="6158754"/>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oleObject" Target="../embeddings/oleObject1.bin"/><Relationship Id="rId6"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oleObject" Target="../embeddings/oleObject2.bin"/><Relationship Id="rId5"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oleObject" Target="../embeddings/oleObject3.bin"/><Relationship Id="rId5" Type="http://schemas.openxmlformats.org/officeDocument/2006/relationships/image" Target="../media/image19.emf"/><Relationship Id="rId6" Type="http://schemas.openxmlformats.org/officeDocument/2006/relationships/oleObject" Target="../embeddings/oleObject4.bin"/><Relationship Id="rId7" Type="http://schemas.openxmlformats.org/officeDocument/2006/relationships/image" Target="../media/image14.emf"/><Relationship Id="rId8" Type="http://schemas.openxmlformats.org/officeDocument/2006/relationships/oleObject" Target="../embeddings/oleObject5.bin"/><Relationship Id="rId9" Type="http://schemas.openxmlformats.org/officeDocument/2006/relationships/image" Target="../media/image20.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209" y="-248188"/>
            <a:ext cx="8001001" cy="4890750"/>
          </a:xfrm>
        </p:spPr>
        <p:txBody>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Experimental Mathematics for Secondary Schools: Connecting Curriculum </a:t>
            </a:r>
            <a:r>
              <a:rPr lang="en-US" sz="3600" smtClean="0"/>
              <a:t>Strands Through </a:t>
            </a:r>
            <a:r>
              <a:rPr lang="en-US" sz="3600" dirty="0" smtClean="0"/>
              <a:t>Technology Integration</a:t>
            </a:r>
            <a:br>
              <a:rPr lang="en-US" sz="3600" dirty="0" smtClean="0"/>
            </a:br>
            <a:r>
              <a:rPr lang="en-US" sz="2000" dirty="0" err="1" smtClean="0"/>
              <a:t>Matemáticas</a:t>
            </a:r>
            <a:r>
              <a:rPr lang="en-US" sz="2000" dirty="0" smtClean="0"/>
              <a:t> </a:t>
            </a:r>
            <a:r>
              <a:rPr lang="en-US" sz="2000" dirty="0" err="1" smtClean="0"/>
              <a:t>experimentales</a:t>
            </a:r>
            <a:r>
              <a:rPr lang="en-US" sz="2000" dirty="0" smtClean="0"/>
              <a:t> </a:t>
            </a:r>
            <a:r>
              <a:rPr lang="en-US" sz="2000" dirty="0" err="1" smtClean="0"/>
              <a:t>para</a:t>
            </a:r>
            <a:r>
              <a:rPr lang="en-US" sz="2000" dirty="0" smtClean="0"/>
              <a:t> </a:t>
            </a:r>
            <a:r>
              <a:rPr lang="en-US" sz="2000" dirty="0" err="1" smtClean="0"/>
              <a:t>escuelas</a:t>
            </a:r>
            <a:r>
              <a:rPr lang="en-US" sz="2000" dirty="0" smtClean="0"/>
              <a:t> </a:t>
            </a:r>
            <a:r>
              <a:rPr lang="en-US" sz="2000" dirty="0" err="1" smtClean="0"/>
              <a:t>secundarias</a:t>
            </a:r>
            <a:r>
              <a:rPr lang="en-US" sz="2000" dirty="0" smtClean="0"/>
              <a:t>: </a:t>
            </a:r>
            <a:r>
              <a:rPr lang="en-US" sz="2000" dirty="0" err="1" smtClean="0"/>
              <a:t>Conectando</a:t>
            </a:r>
            <a:r>
              <a:rPr lang="en-US" sz="2000" dirty="0" smtClean="0"/>
              <a:t> </a:t>
            </a:r>
            <a:r>
              <a:rPr lang="en-US" sz="2000" dirty="0" err="1" smtClean="0"/>
              <a:t>hebras</a:t>
            </a:r>
            <a:r>
              <a:rPr lang="en-US" sz="2000" dirty="0" smtClean="0"/>
              <a:t> </a:t>
            </a:r>
            <a:r>
              <a:rPr lang="en-US" sz="2000" dirty="0" err="1" smtClean="0"/>
              <a:t>curriculares</a:t>
            </a:r>
            <a:r>
              <a:rPr lang="en-US" sz="2000" dirty="0" smtClean="0"/>
              <a:t> </a:t>
            </a:r>
            <a:r>
              <a:rPr lang="en-US" sz="2000" dirty="0" err="1" smtClean="0"/>
              <a:t>por</a:t>
            </a:r>
            <a:r>
              <a:rPr lang="en-US" sz="2000" dirty="0" smtClean="0"/>
              <a:t> </a:t>
            </a:r>
            <a:r>
              <a:rPr lang="en-US" sz="2000" dirty="0" err="1" smtClean="0"/>
              <a:t>medio</a:t>
            </a:r>
            <a:r>
              <a:rPr lang="en-US" sz="2000" dirty="0" smtClean="0"/>
              <a:t> de </a:t>
            </a:r>
            <a:r>
              <a:rPr lang="en-US" sz="2000" dirty="0" err="1" smtClean="0"/>
              <a:t>integración</a:t>
            </a:r>
            <a:r>
              <a:rPr lang="en-US" sz="2000" dirty="0" smtClean="0"/>
              <a:t> </a:t>
            </a:r>
            <a:r>
              <a:rPr lang="en-US" sz="2000" dirty="0" err="1" smtClean="0"/>
              <a:t>tecnológica</a:t>
            </a:r>
            <a:r>
              <a:rPr lang="en-US" sz="2000" dirty="0" smtClean="0"/>
              <a:t/>
            </a:r>
            <a:br>
              <a:rPr lang="en-US" sz="2000" dirty="0" smtClean="0"/>
            </a:br>
            <a:r>
              <a:rPr lang="en-US" sz="3600" dirty="0"/>
              <a:t> </a:t>
            </a:r>
            <a:br>
              <a:rPr lang="en-US" sz="3600" dirty="0"/>
            </a:br>
            <a:r>
              <a:rPr lang="en-US" sz="3600" dirty="0" smtClean="0"/>
              <a:t/>
            </a:r>
            <a:br>
              <a:rPr lang="en-US" sz="3600" dirty="0" smtClean="0"/>
            </a:br>
            <a:endParaRPr lang="en-US" sz="2800" dirty="0"/>
          </a:p>
        </p:txBody>
      </p:sp>
      <p:sp>
        <p:nvSpPr>
          <p:cNvPr id="3" name="Subtitle 2"/>
          <p:cNvSpPr>
            <a:spLocks noGrp="1"/>
          </p:cNvSpPr>
          <p:nvPr>
            <p:ph type="subTitle" idx="1"/>
          </p:nvPr>
        </p:nvSpPr>
        <p:spPr>
          <a:xfrm>
            <a:off x="571500" y="4642563"/>
            <a:ext cx="7880907" cy="996238"/>
          </a:xfrm>
        </p:spPr>
        <p:txBody>
          <a:bodyPr/>
          <a:lstStyle/>
          <a:p>
            <a:r>
              <a:rPr lang="en-US" i="1" dirty="0" smtClean="0"/>
              <a:t>Sergei Abramovich</a:t>
            </a:r>
          </a:p>
          <a:p>
            <a:r>
              <a:rPr lang="en-US" i="1" dirty="0" smtClean="0"/>
              <a:t>State University of New York at Potsdam</a:t>
            </a:r>
            <a:endParaRPr lang="en-US" i="1" dirty="0"/>
          </a:p>
        </p:txBody>
      </p:sp>
    </p:spTree>
    <p:extLst>
      <p:ext uri="{BB962C8B-B14F-4D97-AF65-F5344CB8AC3E}">
        <p14:creationId xmlns:p14="http://schemas.microsoft.com/office/powerpoint/2010/main" val="8481912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Common Core State Standards for Mathematics</a:t>
            </a:r>
            <a:endParaRPr lang="en-US" sz="4000" dirty="0"/>
          </a:p>
        </p:txBody>
      </p:sp>
      <p:sp>
        <p:nvSpPr>
          <p:cNvPr id="3" name="Content Placeholder 2"/>
          <p:cNvSpPr>
            <a:spLocks noGrp="1"/>
          </p:cNvSpPr>
          <p:nvPr>
            <p:ph idx="1"/>
          </p:nvPr>
        </p:nvSpPr>
        <p:spPr/>
        <p:txBody>
          <a:bodyPr/>
          <a:lstStyle/>
          <a:p>
            <a:r>
              <a:rPr lang="en-US" dirty="0" smtClean="0"/>
              <a:t>Interpret the structure of expressions</a:t>
            </a:r>
          </a:p>
          <a:p>
            <a:r>
              <a:rPr lang="en-US" dirty="0" smtClean="0"/>
              <a:t>Write expressions in equivalent forms to solve problems</a:t>
            </a:r>
          </a:p>
          <a:p>
            <a:r>
              <a:rPr lang="en-US" dirty="0" smtClean="0"/>
              <a:t>Interpret expressions for functions in terms of the situation they model</a:t>
            </a:r>
          </a:p>
          <a:p>
            <a:r>
              <a:rPr lang="en-US" dirty="0" smtClean="0"/>
              <a:t>Analyze functions using different representations</a:t>
            </a:r>
          </a:p>
          <a:p>
            <a:r>
              <a:rPr lang="en-US" dirty="0" smtClean="0"/>
              <a:t>Computer Algebra System can be used to experiment with algebraic expressions</a:t>
            </a:r>
            <a:endParaRPr lang="en-US" dirty="0"/>
          </a:p>
        </p:txBody>
      </p:sp>
    </p:spTree>
    <p:extLst>
      <p:ext uri="{BB962C8B-B14F-4D97-AF65-F5344CB8AC3E}">
        <p14:creationId xmlns:p14="http://schemas.microsoft.com/office/powerpoint/2010/main" val="22182445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9"/>
            <a:ext cx="8001000" cy="849505"/>
          </a:xfrm>
        </p:spPr>
        <p:txBody>
          <a:bodyPr/>
          <a:lstStyle/>
          <a:p>
            <a:r>
              <a:rPr lang="en-US" sz="2800" dirty="0" smtClean="0"/>
              <a:t>Experimental derivation of quadratic </a:t>
            </a:r>
            <a:r>
              <a:rPr lang="en-US" sz="2800" dirty="0" smtClean="0"/>
              <a:t>formula for the equation               </a:t>
            </a:r>
            <a:r>
              <a:rPr lang="en-US" sz="2800" dirty="0" smtClean="0"/>
              <a:t>      </a:t>
            </a:r>
            <a:r>
              <a:rPr lang="en-US" sz="2800" dirty="0" smtClean="0"/>
              <a:t>through </a:t>
            </a:r>
            <a:r>
              <a:rPr lang="en-US" sz="2800" dirty="0" smtClean="0"/>
              <a:t>cursor pointing</a:t>
            </a:r>
            <a:endParaRPr lang="en-US" sz="2800" dirty="0"/>
          </a:p>
        </p:txBody>
      </p:sp>
      <p:pic>
        <p:nvPicPr>
          <p:cNvPr id="6" name="Picture 5" descr="Screen shot 2013-02-13 at 11.59.5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53" y="1715130"/>
            <a:ext cx="5556137" cy="5142871"/>
          </a:xfrm>
          <a:prstGeom prst="rect">
            <a:avLst/>
          </a:prstGeom>
        </p:spPr>
      </p:pic>
      <p:pic>
        <p:nvPicPr>
          <p:cNvPr id="3" name="Picture 2" descr="Screen shot 2013-02-21 at 8.04.2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591" y="1715129"/>
            <a:ext cx="2728179" cy="5142871"/>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4288089828"/>
              </p:ext>
            </p:extLst>
          </p:nvPr>
        </p:nvGraphicFramePr>
        <p:xfrm>
          <a:off x="2955061" y="704318"/>
          <a:ext cx="1546726" cy="419826"/>
        </p:xfrm>
        <a:graphic>
          <a:graphicData uri="http://schemas.openxmlformats.org/presentationml/2006/ole">
            <mc:AlternateContent xmlns:mc="http://schemas.openxmlformats.org/markup-compatibility/2006">
              <mc:Choice xmlns:v="urn:schemas-microsoft-com:vml" Requires="v">
                <p:oleObj spid="_x0000_s3074" name="Equation" r:id="rId5" imgW="889000" imgH="241300" progId="Equation.DSMT4">
                  <p:embed/>
                </p:oleObj>
              </mc:Choice>
              <mc:Fallback>
                <p:oleObj name="Equation" r:id="rId5" imgW="889000" imgH="241300" progId="Equation.DSMT4">
                  <p:embed/>
                  <p:pic>
                    <p:nvPicPr>
                      <p:cNvPr id="0" name=""/>
                      <p:cNvPicPr/>
                      <p:nvPr/>
                    </p:nvPicPr>
                    <p:blipFill>
                      <a:blip r:embed="rId6"/>
                      <a:stretch>
                        <a:fillRect/>
                      </a:stretch>
                    </p:blipFill>
                    <p:spPr>
                      <a:xfrm>
                        <a:off x="2955061" y="704318"/>
                        <a:ext cx="1546726" cy="419826"/>
                      </a:xfrm>
                      <a:prstGeom prst="rect">
                        <a:avLst/>
                      </a:prstGeom>
                    </p:spPr>
                  </p:pic>
                </p:oleObj>
              </mc:Fallback>
            </mc:AlternateContent>
          </a:graphicData>
        </a:graphic>
      </p:graphicFrame>
    </p:spTree>
    <p:extLst>
      <p:ext uri="{BB962C8B-B14F-4D97-AF65-F5344CB8AC3E}">
        <p14:creationId xmlns:p14="http://schemas.microsoft.com/office/powerpoint/2010/main" val="24204448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1" y="274638"/>
            <a:ext cx="9302055" cy="1227505"/>
          </a:xfrm>
        </p:spPr>
        <p:txBody>
          <a:bodyPr/>
          <a:lstStyle/>
          <a:p>
            <a:pPr algn="l"/>
            <a:r>
              <a:rPr lang="en-US" dirty="0" smtClean="0"/>
              <a:t>	</a:t>
            </a:r>
            <a:r>
              <a:rPr lang="en-US" sz="4000" dirty="0" smtClean="0"/>
              <a:t>Solution-enabled experiment</a:t>
            </a:r>
            <a:endParaRPr lang="en-US" sz="4000" dirty="0"/>
          </a:p>
        </p:txBody>
      </p:sp>
      <p:pic>
        <p:nvPicPr>
          <p:cNvPr id="3" name="Picture 2" descr="Screen shot 2013-02-21 at 8.11.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786" y="1943100"/>
            <a:ext cx="5524500" cy="4914900"/>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521463523"/>
              </p:ext>
            </p:extLst>
          </p:nvPr>
        </p:nvGraphicFramePr>
        <p:xfrm>
          <a:off x="5112337" y="6057103"/>
          <a:ext cx="2041998" cy="554257"/>
        </p:xfrm>
        <a:graphic>
          <a:graphicData uri="http://schemas.openxmlformats.org/presentationml/2006/ole">
            <mc:AlternateContent xmlns:mc="http://schemas.openxmlformats.org/markup-compatibility/2006">
              <mc:Choice xmlns:v="urn:schemas-microsoft-com:vml" Requires="v">
                <p:oleObj spid="_x0000_s4098" name="Equation" r:id="rId4" imgW="889000" imgH="241300" progId="Equation.DSMT4">
                  <p:embed/>
                </p:oleObj>
              </mc:Choice>
              <mc:Fallback>
                <p:oleObj name="Equation" r:id="rId4" imgW="889000" imgH="241300" progId="Equation.DSMT4">
                  <p:embed/>
                  <p:pic>
                    <p:nvPicPr>
                      <p:cNvPr id="0" name=""/>
                      <p:cNvPicPr/>
                      <p:nvPr/>
                    </p:nvPicPr>
                    <p:blipFill>
                      <a:blip r:embed="rId5"/>
                      <a:stretch>
                        <a:fillRect/>
                      </a:stretch>
                    </p:blipFill>
                    <p:spPr>
                      <a:xfrm>
                        <a:off x="5112337" y="6057103"/>
                        <a:ext cx="2041998" cy="554257"/>
                      </a:xfrm>
                      <a:prstGeom prst="rect">
                        <a:avLst/>
                      </a:prstGeom>
                    </p:spPr>
                  </p:pic>
                </p:oleObj>
              </mc:Fallback>
            </mc:AlternateContent>
          </a:graphicData>
        </a:graphic>
      </p:graphicFrame>
    </p:spTree>
    <p:extLst>
      <p:ext uri="{BB962C8B-B14F-4D97-AF65-F5344CB8AC3E}">
        <p14:creationId xmlns:p14="http://schemas.microsoft.com/office/powerpoint/2010/main" val="16190973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MAP</a:t>
            </a:r>
            <a:endParaRPr lang="en-US" dirty="0"/>
          </a:p>
        </p:txBody>
      </p:sp>
      <p:pic>
        <p:nvPicPr>
          <p:cNvPr id="5" name="Picture 4" descr="Screen shot 2013-02-13 at 12.28.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33" y="2235795"/>
            <a:ext cx="8480371" cy="3282724"/>
          </a:xfrm>
          <a:prstGeom prst="rect">
            <a:avLst/>
          </a:prstGeom>
        </p:spPr>
      </p:pic>
      <p:sp>
        <p:nvSpPr>
          <p:cNvPr id="3" name="TextBox 2"/>
          <p:cNvSpPr txBox="1"/>
          <p:nvPr/>
        </p:nvSpPr>
        <p:spPr>
          <a:xfrm>
            <a:off x="1007282" y="5780499"/>
            <a:ext cx="7401329" cy="584776"/>
          </a:xfrm>
          <a:prstGeom prst="rect">
            <a:avLst/>
          </a:prstGeom>
          <a:noFill/>
        </p:spPr>
        <p:txBody>
          <a:bodyPr wrap="square" rtlCol="0">
            <a:spAutoFit/>
          </a:bodyPr>
          <a:lstStyle/>
          <a:p>
            <a:pPr algn="ctr"/>
            <a:r>
              <a:rPr lang="en-US" sz="3200" b="1" dirty="0" smtClean="0">
                <a:solidFill>
                  <a:srgbClr val="FF0000"/>
                </a:solidFill>
              </a:rPr>
              <a:t>From Locus to Formula to Validation</a:t>
            </a:r>
            <a:endParaRPr lang="en-US" sz="3200" b="1" dirty="0">
              <a:solidFill>
                <a:srgbClr val="FF0000"/>
              </a:solidFill>
            </a:endParaRPr>
          </a:p>
        </p:txBody>
      </p:sp>
    </p:spTree>
    <p:extLst>
      <p:ext uri="{BB962C8B-B14F-4D97-AF65-F5344CB8AC3E}">
        <p14:creationId xmlns:p14="http://schemas.microsoft.com/office/powerpoint/2010/main" val="42422930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2" y="145994"/>
            <a:ext cx="7910103" cy="1124143"/>
          </a:xfrm>
        </p:spPr>
        <p:txBody>
          <a:bodyPr/>
          <a:lstStyle/>
          <a:p>
            <a:r>
              <a:rPr lang="en-US" sz="3200" dirty="0" smtClean="0"/>
              <a:t>How are the </a:t>
            </a:r>
            <a:r>
              <a:rPr lang="en-US" sz="3200" dirty="0" smtClean="0">
                <a:solidFill>
                  <a:srgbClr val="FF0000"/>
                </a:solidFill>
              </a:rPr>
              <a:t>red</a:t>
            </a:r>
            <a:r>
              <a:rPr lang="en-US" sz="3200" dirty="0" smtClean="0"/>
              <a:t> </a:t>
            </a:r>
            <a:r>
              <a:rPr lang="en-US" sz="3200" dirty="0" smtClean="0"/>
              <a:t>and </a:t>
            </a:r>
            <a:r>
              <a:rPr lang="en-US" sz="3200" dirty="0" smtClean="0">
                <a:solidFill>
                  <a:srgbClr val="3366FF"/>
                </a:solidFill>
              </a:rPr>
              <a:t>blue</a:t>
            </a:r>
            <a:r>
              <a:rPr lang="en-US" sz="3200" dirty="0" smtClean="0"/>
              <a:t> </a:t>
            </a:r>
            <a:r>
              <a:rPr lang="en-US" sz="3200" dirty="0" smtClean="0"/>
              <a:t>loci </a:t>
            </a:r>
            <a:r>
              <a:rPr lang="en-US" sz="3200" dirty="0" smtClean="0"/>
              <a:t>connected geometrically?</a:t>
            </a:r>
            <a:endParaRPr lang="en-US" sz="3200" dirty="0"/>
          </a:p>
        </p:txBody>
      </p:sp>
      <p:pic>
        <p:nvPicPr>
          <p:cNvPr id="4" name="Picture 3" descr="Screen shot 2013-02-21 at 8.59.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67" y="1936269"/>
            <a:ext cx="5321420" cy="479032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4984713"/>
              </p:ext>
            </p:extLst>
          </p:nvPr>
        </p:nvGraphicFramePr>
        <p:xfrm>
          <a:off x="6366913" y="2183497"/>
          <a:ext cx="2465049" cy="1917260"/>
        </p:xfrm>
        <a:graphic>
          <a:graphicData uri="http://schemas.openxmlformats.org/presentationml/2006/ole">
            <mc:AlternateContent xmlns:mc="http://schemas.openxmlformats.org/markup-compatibility/2006">
              <mc:Choice xmlns:v="urn:schemas-microsoft-com:vml" Requires="v">
                <p:oleObj spid="_x0000_s2075" name="Equation" r:id="rId4" imgW="800100" imgH="622300" progId="Equation.DSMT4">
                  <p:embed/>
                </p:oleObj>
              </mc:Choice>
              <mc:Fallback>
                <p:oleObj name="Equation" r:id="rId4" imgW="800100" imgH="622300" progId="Equation.DSMT4">
                  <p:embed/>
                  <p:pic>
                    <p:nvPicPr>
                      <p:cNvPr id="0" name=""/>
                      <p:cNvPicPr/>
                      <p:nvPr/>
                    </p:nvPicPr>
                    <p:blipFill>
                      <a:blip r:embed="rId5"/>
                      <a:stretch>
                        <a:fillRect/>
                      </a:stretch>
                    </p:blipFill>
                    <p:spPr>
                      <a:xfrm>
                        <a:off x="6366913" y="2183497"/>
                        <a:ext cx="2465049" cy="1917260"/>
                      </a:xfrm>
                      <a:prstGeom prst="rect">
                        <a:avLst/>
                      </a:prstGeom>
                    </p:spPr>
                  </p:pic>
                </p:oleObj>
              </mc:Fallback>
            </mc:AlternateContent>
          </a:graphicData>
        </a:graphic>
      </p:graphicFrame>
      <p:sp>
        <p:nvSpPr>
          <p:cNvPr id="6" name="TextBox 5"/>
          <p:cNvSpPr txBox="1"/>
          <p:nvPr/>
        </p:nvSpPr>
        <p:spPr>
          <a:xfrm>
            <a:off x="6175073" y="4511171"/>
            <a:ext cx="2582984" cy="954107"/>
          </a:xfrm>
          <a:prstGeom prst="rect">
            <a:avLst/>
          </a:prstGeom>
          <a:noFill/>
        </p:spPr>
        <p:txBody>
          <a:bodyPr wrap="none" rtlCol="0">
            <a:spAutoFit/>
          </a:bodyPr>
          <a:lstStyle/>
          <a:p>
            <a:pPr algn="ctr"/>
            <a:r>
              <a:rPr lang="en-US" sz="2800" dirty="0" smtClean="0"/>
              <a:t>REFLECTION</a:t>
            </a:r>
          </a:p>
          <a:p>
            <a:pPr algn="ctr"/>
            <a:r>
              <a:rPr lang="en-US" sz="2800" dirty="0" smtClean="0"/>
              <a:t>in </a:t>
            </a:r>
            <a:r>
              <a:rPr lang="en-US" sz="2800" i="1" dirty="0" smtClean="0"/>
              <a:t>y</a:t>
            </a:r>
            <a:r>
              <a:rPr lang="en-US" sz="2800" dirty="0" smtClean="0"/>
              <a:t>-axis</a:t>
            </a:r>
            <a:endParaRPr lang="en-US" sz="2800" dirty="0"/>
          </a:p>
        </p:txBody>
      </p:sp>
      <p:graphicFrame>
        <p:nvGraphicFramePr>
          <p:cNvPr id="7" name="Object 6"/>
          <p:cNvGraphicFramePr>
            <a:graphicFrameLocks noChangeAspect="1"/>
          </p:cNvGraphicFramePr>
          <p:nvPr>
            <p:extLst>
              <p:ext uri="{D42A27DB-BD31-4B8C-83A1-F6EECF244321}">
                <p14:modId xmlns:p14="http://schemas.microsoft.com/office/powerpoint/2010/main" val="45153146"/>
              </p:ext>
            </p:extLst>
          </p:nvPr>
        </p:nvGraphicFramePr>
        <p:xfrm>
          <a:off x="4363396" y="3890844"/>
          <a:ext cx="1546726" cy="419826"/>
        </p:xfrm>
        <a:graphic>
          <a:graphicData uri="http://schemas.openxmlformats.org/presentationml/2006/ole">
            <mc:AlternateContent xmlns:mc="http://schemas.openxmlformats.org/markup-compatibility/2006">
              <mc:Choice xmlns:v="urn:schemas-microsoft-com:vml" Requires="v">
                <p:oleObj spid="_x0000_s2076" name="Equation" r:id="rId6" imgW="889000" imgH="241300" progId="Equation.DSMT4">
                  <p:embed/>
                </p:oleObj>
              </mc:Choice>
              <mc:Fallback>
                <p:oleObj name="Equation" r:id="rId6" imgW="889000" imgH="241300" progId="Equation.DSMT4">
                  <p:embed/>
                  <p:pic>
                    <p:nvPicPr>
                      <p:cNvPr id="0" name=""/>
                      <p:cNvPicPr/>
                      <p:nvPr/>
                    </p:nvPicPr>
                    <p:blipFill>
                      <a:blip r:embed="rId7"/>
                      <a:stretch>
                        <a:fillRect/>
                      </a:stretch>
                    </p:blipFill>
                    <p:spPr>
                      <a:xfrm>
                        <a:off x="4363396" y="3890844"/>
                        <a:ext cx="1546726" cy="419826"/>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94881433"/>
              </p:ext>
            </p:extLst>
          </p:nvPr>
        </p:nvGraphicFramePr>
        <p:xfrm>
          <a:off x="3424948" y="2183497"/>
          <a:ext cx="1546726" cy="419826"/>
        </p:xfrm>
        <a:graphic>
          <a:graphicData uri="http://schemas.openxmlformats.org/presentationml/2006/ole">
            <mc:AlternateContent xmlns:mc="http://schemas.openxmlformats.org/markup-compatibility/2006">
              <mc:Choice xmlns:v="urn:schemas-microsoft-com:vml" Requires="v">
                <p:oleObj spid="_x0000_s2077" name="Equation" r:id="rId8" imgW="889000" imgH="241300" progId="Equation.DSMT4">
                  <p:embed/>
                </p:oleObj>
              </mc:Choice>
              <mc:Fallback>
                <p:oleObj name="Equation" r:id="rId8" imgW="889000" imgH="241300" progId="Equation.DSMT4">
                  <p:embed/>
                  <p:pic>
                    <p:nvPicPr>
                      <p:cNvPr id="0" name=""/>
                      <p:cNvPicPr/>
                      <p:nvPr/>
                    </p:nvPicPr>
                    <p:blipFill>
                      <a:blip r:embed="rId9"/>
                      <a:stretch>
                        <a:fillRect/>
                      </a:stretch>
                    </p:blipFill>
                    <p:spPr>
                      <a:xfrm>
                        <a:off x="3424948" y="2183497"/>
                        <a:ext cx="1546726" cy="419826"/>
                      </a:xfrm>
                      <a:prstGeom prst="rect">
                        <a:avLst/>
                      </a:prstGeom>
                    </p:spPr>
                  </p:pic>
                </p:oleObj>
              </mc:Fallback>
            </mc:AlternateContent>
          </a:graphicData>
        </a:graphic>
      </p:graphicFrame>
    </p:spTree>
    <p:extLst>
      <p:ext uri="{BB962C8B-B14F-4D97-AF65-F5344CB8AC3E}">
        <p14:creationId xmlns:p14="http://schemas.microsoft.com/office/powerpoint/2010/main" val="8189206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42692"/>
            <a:ext cx="8001000" cy="1143000"/>
          </a:xfrm>
        </p:spPr>
        <p:txBody>
          <a:bodyPr/>
          <a:lstStyle/>
          <a:p>
            <a:r>
              <a:rPr lang="en-US" sz="3600" dirty="0" smtClean="0"/>
              <a:t>COMMON CORE STATE STANDARDS FOR MATHEMATICS</a:t>
            </a:r>
            <a:endParaRPr lang="en-US" sz="3600" dirty="0"/>
          </a:p>
        </p:txBody>
      </p:sp>
      <p:sp>
        <p:nvSpPr>
          <p:cNvPr id="3" name="Content Placeholder 2"/>
          <p:cNvSpPr>
            <a:spLocks noGrp="1"/>
          </p:cNvSpPr>
          <p:nvPr>
            <p:ph idx="1"/>
          </p:nvPr>
        </p:nvSpPr>
        <p:spPr>
          <a:xfrm>
            <a:off x="571500" y="2890653"/>
            <a:ext cx="8001000" cy="3129148"/>
          </a:xfrm>
        </p:spPr>
        <p:txBody>
          <a:bodyPr>
            <a:normAutofit/>
          </a:bodyPr>
          <a:lstStyle/>
          <a:p>
            <a:r>
              <a:rPr lang="en-US" sz="2800" dirty="0" smtClean="0"/>
              <a:t>HIGH SCHOOL: Describe transformations as functions that take points in the plane as inputs and give other points as outputs</a:t>
            </a:r>
            <a:endParaRPr lang="en-US" sz="2800" dirty="0"/>
          </a:p>
        </p:txBody>
      </p:sp>
    </p:spTree>
    <p:extLst>
      <p:ext uri="{BB962C8B-B14F-4D97-AF65-F5344CB8AC3E}">
        <p14:creationId xmlns:p14="http://schemas.microsoft.com/office/powerpoint/2010/main" val="19522695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1" y="274638"/>
            <a:ext cx="9302055" cy="1227505"/>
          </a:xfrm>
        </p:spPr>
        <p:txBody>
          <a:bodyPr/>
          <a:lstStyle/>
          <a:p>
            <a:pPr algn="l"/>
            <a:r>
              <a:rPr lang="en-US" dirty="0" smtClean="0"/>
              <a:t>	</a:t>
            </a:r>
            <a:r>
              <a:rPr lang="en-US" sz="4800" dirty="0" smtClean="0"/>
              <a:t>Could it be a rotation?</a:t>
            </a:r>
            <a:endParaRPr lang="en-US" sz="4800" dirty="0"/>
          </a:p>
        </p:txBody>
      </p:sp>
      <p:pic>
        <p:nvPicPr>
          <p:cNvPr id="4" name="Picture 3" descr="Screen shot 2013-02-15 at 1.50.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108" y="2057421"/>
            <a:ext cx="2960309" cy="1305478"/>
          </a:xfrm>
          <a:prstGeom prst="rect">
            <a:avLst/>
          </a:prstGeom>
        </p:spPr>
      </p:pic>
      <p:pic>
        <p:nvPicPr>
          <p:cNvPr id="6" name="Picture 5" descr="Screen shot 2013-02-15 at 2.45.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127" y="3819936"/>
            <a:ext cx="3229327" cy="1100014"/>
          </a:xfrm>
          <a:prstGeom prst="rect">
            <a:avLst/>
          </a:prstGeom>
        </p:spPr>
      </p:pic>
      <p:pic>
        <p:nvPicPr>
          <p:cNvPr id="5" name="Picture 4" descr="Screen shot 2013-02-21 at 8.26.3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427" y="1815161"/>
            <a:ext cx="5473700" cy="4775200"/>
          </a:xfrm>
          <a:prstGeom prst="rect">
            <a:avLst/>
          </a:prstGeom>
        </p:spPr>
      </p:pic>
    </p:spTree>
    <p:extLst>
      <p:ext uri="{BB962C8B-B14F-4D97-AF65-F5344CB8AC3E}">
        <p14:creationId xmlns:p14="http://schemas.microsoft.com/office/powerpoint/2010/main" val="4003623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TRIGONOMETRY </a:t>
            </a:r>
            <a:br>
              <a:rPr lang="en-US" sz="4000" dirty="0" smtClean="0"/>
            </a:br>
            <a:r>
              <a:rPr lang="en-US" sz="4000" dirty="0" smtClean="0"/>
              <a:t>ENTERS THE SCENE</a:t>
            </a:r>
            <a:endParaRPr lang="en-US" sz="4000" dirty="0"/>
          </a:p>
        </p:txBody>
      </p:sp>
      <p:pic>
        <p:nvPicPr>
          <p:cNvPr id="5" name="Picture 4" descr="Screen shot 2013-02-18 at 1.41.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2505"/>
            <a:ext cx="5918200" cy="4787900"/>
          </a:xfrm>
          <a:prstGeom prst="rect">
            <a:avLst/>
          </a:prstGeom>
        </p:spPr>
      </p:pic>
      <p:pic>
        <p:nvPicPr>
          <p:cNvPr id="7" name="Picture 6" descr="Screen shot 2013-02-18 at 1.57.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568" y="4406188"/>
            <a:ext cx="3147432" cy="1766185"/>
          </a:xfrm>
          <a:prstGeom prst="rect">
            <a:avLst/>
          </a:prstGeom>
        </p:spPr>
      </p:pic>
      <p:pic>
        <p:nvPicPr>
          <p:cNvPr id="9" name="Picture 8" descr="Screen shot 2013-02-18 at 2.00.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1" y="2254306"/>
            <a:ext cx="2908300" cy="596900"/>
          </a:xfrm>
          <a:prstGeom prst="rect">
            <a:avLst/>
          </a:prstGeom>
        </p:spPr>
      </p:pic>
    </p:spTree>
    <p:extLst>
      <p:ext uri="{BB962C8B-B14F-4D97-AF65-F5344CB8AC3E}">
        <p14:creationId xmlns:p14="http://schemas.microsoft.com/office/powerpoint/2010/main" val="23386610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45994"/>
            <a:ext cx="8001000" cy="1271645"/>
          </a:xfrm>
        </p:spPr>
        <p:txBody>
          <a:bodyPr/>
          <a:lstStyle/>
          <a:p>
            <a:r>
              <a:rPr lang="en-US" sz="4400" dirty="0" smtClean="0"/>
              <a:t>ROTATION </a:t>
            </a:r>
            <a:br>
              <a:rPr lang="en-US" sz="4400" dirty="0" smtClean="0"/>
            </a:br>
            <a:r>
              <a:rPr lang="en-US" sz="4400" dirty="0" smtClean="0"/>
              <a:t>ABOUT THE ORIGIN</a:t>
            </a:r>
            <a:endParaRPr lang="en-US" sz="4400" dirty="0"/>
          </a:p>
        </p:txBody>
      </p:sp>
      <p:pic>
        <p:nvPicPr>
          <p:cNvPr id="5" name="Picture 4" descr="Screen shot 2013-02-18 at 2.17.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32" y="2306682"/>
            <a:ext cx="8307979" cy="3606016"/>
          </a:xfrm>
          <a:prstGeom prst="rect">
            <a:avLst/>
          </a:prstGeom>
        </p:spPr>
      </p:pic>
    </p:spTree>
    <p:extLst>
      <p:ext uri="{BB962C8B-B14F-4D97-AF65-F5344CB8AC3E}">
        <p14:creationId xmlns:p14="http://schemas.microsoft.com/office/powerpoint/2010/main" val="3083429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45994"/>
            <a:ext cx="8001000" cy="1271645"/>
          </a:xfrm>
        </p:spPr>
        <p:txBody>
          <a:bodyPr/>
          <a:lstStyle/>
          <a:p>
            <a:r>
              <a:rPr lang="en-US" sz="4400" dirty="0" smtClean="0"/>
              <a:t>ROTATION BY 45 DEGREES </a:t>
            </a:r>
            <a:br>
              <a:rPr lang="en-US" sz="4400" dirty="0" smtClean="0"/>
            </a:br>
            <a:r>
              <a:rPr lang="en-US" sz="4400" dirty="0" smtClean="0"/>
              <a:t>YIELDS NEW EQUATION</a:t>
            </a:r>
            <a:endParaRPr lang="en-US" sz="4400" dirty="0"/>
          </a:p>
        </p:txBody>
      </p:sp>
      <p:cxnSp>
        <p:nvCxnSpPr>
          <p:cNvPr id="7" name="Straight Connector 6"/>
          <p:cNvCxnSpPr/>
          <p:nvPr/>
        </p:nvCxnSpPr>
        <p:spPr>
          <a:xfrm>
            <a:off x="3926051" y="6381990"/>
            <a:ext cx="4102119" cy="43798"/>
          </a:xfrm>
          <a:prstGeom prst="line">
            <a:avLst/>
          </a:prstGeom>
          <a:ln w="57150" cmpd="sng">
            <a:headEnd type="triangle"/>
            <a:tailEnd type="none"/>
          </a:ln>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flipV="1">
            <a:off x="8028169" y="2540839"/>
            <a:ext cx="0" cy="3899520"/>
          </a:xfrm>
          <a:prstGeom prst="line">
            <a:avLst/>
          </a:prstGeom>
          <a:ln w="76200" cmpd="sng"/>
        </p:spPr>
        <p:style>
          <a:lnRef idx="2">
            <a:schemeClr val="accent3"/>
          </a:lnRef>
          <a:fillRef idx="0">
            <a:schemeClr val="accent3"/>
          </a:fillRef>
          <a:effectRef idx="1">
            <a:schemeClr val="accent3"/>
          </a:effectRef>
          <a:fontRef idx="minor">
            <a:schemeClr val="tx1"/>
          </a:fontRef>
        </p:style>
      </p:cxnSp>
      <p:cxnSp>
        <p:nvCxnSpPr>
          <p:cNvPr id="13" name="Straight Connector 12"/>
          <p:cNvCxnSpPr/>
          <p:nvPr/>
        </p:nvCxnSpPr>
        <p:spPr>
          <a:xfrm>
            <a:off x="3583511" y="2540838"/>
            <a:ext cx="4444659" cy="0"/>
          </a:xfrm>
          <a:prstGeom prst="line">
            <a:avLst/>
          </a:prstGeom>
          <a:ln w="76200" cmpd="sng">
            <a:headEnd type="triangle"/>
            <a:tailEnd type="none"/>
          </a:ln>
        </p:spPr>
        <p:style>
          <a:lnRef idx="2">
            <a:schemeClr val="accent3"/>
          </a:lnRef>
          <a:fillRef idx="0">
            <a:schemeClr val="accent3"/>
          </a:fillRef>
          <a:effectRef idx="1">
            <a:schemeClr val="accent3"/>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3724545550"/>
              </p:ext>
            </p:extLst>
          </p:nvPr>
        </p:nvGraphicFramePr>
        <p:xfrm>
          <a:off x="571501" y="2095126"/>
          <a:ext cx="6187273" cy="4611632"/>
        </p:xfrm>
        <a:graphic>
          <a:graphicData uri="http://schemas.openxmlformats.org/presentationml/2006/ole">
            <mc:AlternateContent xmlns:mc="http://schemas.openxmlformats.org/markup-compatibility/2006">
              <mc:Choice xmlns:v="urn:schemas-microsoft-com:vml" Requires="v">
                <p:oleObj spid="_x0000_s1052" name="Equation" r:id="rId3" imgW="2044700" imgH="1524000" progId="Equation.DSMT4">
                  <p:embed/>
                </p:oleObj>
              </mc:Choice>
              <mc:Fallback>
                <p:oleObj name="Equation" r:id="rId3" imgW="2044700" imgH="1524000" progId="Equation.DSMT4">
                  <p:embed/>
                  <p:pic>
                    <p:nvPicPr>
                      <p:cNvPr id="0" name=""/>
                      <p:cNvPicPr/>
                      <p:nvPr/>
                    </p:nvPicPr>
                    <p:blipFill>
                      <a:blip r:embed="rId4"/>
                      <a:stretch>
                        <a:fillRect/>
                      </a:stretch>
                    </p:blipFill>
                    <p:spPr>
                      <a:xfrm>
                        <a:off x="571501" y="2095126"/>
                        <a:ext cx="6187273" cy="4611632"/>
                      </a:xfrm>
                      <a:prstGeom prst="rect">
                        <a:avLst/>
                      </a:prstGeom>
                    </p:spPr>
                  </p:pic>
                </p:oleObj>
              </mc:Fallback>
            </mc:AlternateContent>
          </a:graphicData>
        </a:graphic>
      </p:graphicFrame>
    </p:spTree>
    <p:extLst>
      <p:ext uri="{BB962C8B-B14F-4D97-AF65-F5344CB8AC3E}">
        <p14:creationId xmlns:p14="http://schemas.microsoft.com/office/powerpoint/2010/main" val="35805832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National Council of Teachers of Mathematics Position Statement (2011)</a:t>
            </a:r>
            <a:endParaRPr lang="en-US" sz="3200" dirty="0"/>
          </a:p>
        </p:txBody>
      </p:sp>
      <p:sp>
        <p:nvSpPr>
          <p:cNvPr id="3" name="Content Placeholder 2"/>
          <p:cNvSpPr>
            <a:spLocks noGrp="1"/>
          </p:cNvSpPr>
          <p:nvPr>
            <p:ph idx="1"/>
          </p:nvPr>
        </p:nvSpPr>
        <p:spPr>
          <a:xfrm>
            <a:off x="571501" y="1905000"/>
            <a:ext cx="8082025" cy="4437047"/>
          </a:xfrm>
        </p:spPr>
        <p:txBody>
          <a:bodyPr>
            <a:noAutofit/>
          </a:bodyPr>
          <a:lstStyle/>
          <a:p>
            <a:pPr marL="0" indent="0" algn="ctr">
              <a:buNone/>
            </a:pPr>
            <a:r>
              <a:rPr lang="en-US" sz="3600" dirty="0" smtClean="0"/>
              <a:t>“Effective teachers optimize the potential of technology to develop students’ understanding, stimulate their </a:t>
            </a:r>
            <a:r>
              <a:rPr lang="en-US" sz="3600" b="1" dirty="0" smtClean="0"/>
              <a:t>interest</a:t>
            </a:r>
            <a:r>
              <a:rPr lang="en-US" sz="3600" dirty="0" smtClean="0"/>
              <a:t>, and increase their proficiency in mathematics”.</a:t>
            </a:r>
          </a:p>
          <a:p>
            <a:pPr marL="0" indent="0" algn="ctr">
              <a:buNone/>
            </a:pPr>
            <a:endParaRPr lang="en-US" sz="3600" b="1" dirty="0" smtClean="0">
              <a:solidFill>
                <a:srgbClr val="FF0000"/>
              </a:solidFill>
            </a:endParaRPr>
          </a:p>
          <a:p>
            <a:pPr marL="0" indent="0" algn="ctr">
              <a:buNone/>
            </a:pPr>
            <a:r>
              <a:rPr lang="en-US" sz="3600" b="1" dirty="0" smtClean="0">
                <a:solidFill>
                  <a:srgbClr val="FF0000"/>
                </a:solidFill>
              </a:rPr>
              <a:t>HOW TO STIMULATE INTERST?</a:t>
            </a:r>
          </a:p>
        </p:txBody>
      </p:sp>
    </p:spTree>
    <p:extLst>
      <p:ext uri="{BB962C8B-B14F-4D97-AF65-F5344CB8AC3E}">
        <p14:creationId xmlns:p14="http://schemas.microsoft.com/office/powerpoint/2010/main" val="4241071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MAP</a:t>
            </a:r>
            <a:endParaRPr lang="en-US" dirty="0"/>
          </a:p>
        </p:txBody>
      </p:sp>
      <p:pic>
        <p:nvPicPr>
          <p:cNvPr id="5" name="Picture 4" descr="Screen shot 2013-02-13 at 12.28.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33" y="2235795"/>
            <a:ext cx="8480371" cy="3282724"/>
          </a:xfrm>
          <a:prstGeom prst="rect">
            <a:avLst/>
          </a:prstGeom>
        </p:spPr>
      </p:pic>
      <p:sp>
        <p:nvSpPr>
          <p:cNvPr id="3" name="TextBox 2"/>
          <p:cNvSpPr txBox="1"/>
          <p:nvPr/>
        </p:nvSpPr>
        <p:spPr>
          <a:xfrm>
            <a:off x="1007282" y="5780500"/>
            <a:ext cx="7401329" cy="954107"/>
          </a:xfrm>
          <a:prstGeom prst="rect">
            <a:avLst/>
          </a:prstGeom>
          <a:noFill/>
        </p:spPr>
        <p:txBody>
          <a:bodyPr wrap="square" rtlCol="0">
            <a:spAutoFit/>
          </a:bodyPr>
          <a:lstStyle/>
          <a:p>
            <a:pPr algn="ctr"/>
            <a:r>
              <a:rPr lang="en-US" sz="2800" b="1" dirty="0" smtClean="0">
                <a:solidFill>
                  <a:srgbClr val="FF0000"/>
                </a:solidFill>
              </a:rPr>
              <a:t>From Loci to Angle of Rotation to </a:t>
            </a:r>
          </a:p>
          <a:p>
            <a:pPr algn="ctr"/>
            <a:r>
              <a:rPr lang="en-US" sz="2800" b="1" dirty="0" smtClean="0">
                <a:solidFill>
                  <a:srgbClr val="FF0000"/>
                </a:solidFill>
              </a:rPr>
              <a:t>Rotated Locus</a:t>
            </a:r>
            <a:endParaRPr lang="en-US" sz="2800" b="1" dirty="0">
              <a:solidFill>
                <a:srgbClr val="FF0000"/>
              </a:solidFill>
            </a:endParaRPr>
          </a:p>
        </p:txBody>
      </p:sp>
    </p:spTree>
    <p:extLst>
      <p:ext uri="{BB962C8B-B14F-4D97-AF65-F5344CB8AC3E}">
        <p14:creationId xmlns:p14="http://schemas.microsoft.com/office/powerpoint/2010/main" val="20854793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Collateral Learning</a:t>
            </a:r>
            <a:endParaRPr lang="en-US" sz="3600" dirty="0"/>
          </a:p>
        </p:txBody>
      </p:sp>
      <p:sp>
        <p:nvSpPr>
          <p:cNvPr id="3" name="Content Placeholder 2"/>
          <p:cNvSpPr>
            <a:spLocks noGrp="1"/>
          </p:cNvSpPr>
          <p:nvPr>
            <p:ph idx="1"/>
          </p:nvPr>
        </p:nvSpPr>
        <p:spPr>
          <a:xfrm>
            <a:off x="571500" y="1905000"/>
            <a:ext cx="8001000" cy="4518673"/>
          </a:xfrm>
        </p:spPr>
        <p:txBody>
          <a:bodyPr>
            <a:noAutofit/>
          </a:bodyPr>
          <a:lstStyle/>
          <a:p>
            <a:r>
              <a:rPr lang="en-US" sz="2800" dirty="0" smtClean="0"/>
              <a:t>“Perhaps the greatest of all pedagogical fallacies is the notion that a person learns only the particular thing he is studying at the time” (Dewey, 1938)</a:t>
            </a:r>
          </a:p>
          <a:p>
            <a:r>
              <a:rPr lang="en-US" sz="2800" dirty="0" smtClean="0"/>
              <a:t>Encouraging reflection creates conditions for  what Dewey called </a:t>
            </a:r>
            <a:r>
              <a:rPr lang="en-US" sz="2800" i="1" dirty="0" smtClean="0"/>
              <a:t>collateral learning </a:t>
            </a:r>
          </a:p>
          <a:p>
            <a:r>
              <a:rPr lang="en-US" sz="2800" dirty="0" smtClean="0"/>
              <a:t>Through integrating mathematics with technology, hidden opportunities for collateral learning unfold</a:t>
            </a:r>
            <a:endParaRPr lang="en-US" sz="2800" dirty="0"/>
          </a:p>
        </p:txBody>
      </p:sp>
    </p:spTree>
    <p:extLst>
      <p:ext uri="{BB962C8B-B14F-4D97-AF65-F5344CB8AC3E}">
        <p14:creationId xmlns:p14="http://schemas.microsoft.com/office/powerpoint/2010/main" val="17228615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Examples of Collateral Learning Using Technology</a:t>
            </a:r>
            <a:endParaRPr lang="en-US" sz="3600" dirty="0"/>
          </a:p>
        </p:txBody>
      </p:sp>
      <p:sp>
        <p:nvSpPr>
          <p:cNvPr id="3" name="Content Placeholder 2"/>
          <p:cNvSpPr>
            <a:spLocks noGrp="1"/>
          </p:cNvSpPr>
          <p:nvPr>
            <p:ph idx="1"/>
          </p:nvPr>
        </p:nvSpPr>
        <p:spPr>
          <a:xfrm>
            <a:off x="571500" y="1905001"/>
            <a:ext cx="8001000" cy="620672"/>
          </a:xfrm>
        </p:spPr>
        <p:txBody>
          <a:bodyPr>
            <a:noAutofit/>
          </a:bodyPr>
          <a:lstStyle/>
          <a:p>
            <a:r>
              <a:rPr lang="en-US" sz="2800" dirty="0" smtClean="0"/>
              <a:t>Changing the thickness of the graphs</a:t>
            </a:r>
          </a:p>
          <a:p>
            <a:pPr marL="0" indent="0">
              <a:buNone/>
            </a:pPr>
            <a:endParaRPr lang="en-US" sz="2800" dirty="0" smtClean="0"/>
          </a:p>
        </p:txBody>
      </p:sp>
      <p:pic>
        <p:nvPicPr>
          <p:cNvPr id="4" name="Picture 3" descr="Screen shot 2013-02-19 at 12.21.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538" y="2749859"/>
            <a:ext cx="5167255" cy="3757126"/>
          </a:xfrm>
          <a:prstGeom prst="rect">
            <a:avLst/>
          </a:prstGeom>
        </p:spPr>
      </p:pic>
    </p:spTree>
    <p:extLst>
      <p:ext uri="{BB962C8B-B14F-4D97-AF65-F5344CB8AC3E}">
        <p14:creationId xmlns:p14="http://schemas.microsoft.com/office/powerpoint/2010/main" val="354186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Examples of Collateral Learning Using Technology</a:t>
            </a:r>
            <a:endParaRPr lang="en-US" sz="3600" dirty="0"/>
          </a:p>
        </p:txBody>
      </p:sp>
      <p:sp>
        <p:nvSpPr>
          <p:cNvPr id="3" name="Content Placeholder 2"/>
          <p:cNvSpPr>
            <a:spLocks noGrp="1"/>
          </p:cNvSpPr>
          <p:nvPr>
            <p:ph idx="1"/>
          </p:nvPr>
        </p:nvSpPr>
        <p:spPr>
          <a:xfrm>
            <a:off x="571500" y="1905000"/>
            <a:ext cx="7764120" cy="868859"/>
          </a:xfrm>
        </p:spPr>
        <p:txBody>
          <a:bodyPr>
            <a:noAutofit/>
          </a:bodyPr>
          <a:lstStyle/>
          <a:p>
            <a:r>
              <a:rPr lang="en-US" sz="2800" dirty="0" smtClean="0"/>
              <a:t>Connecting points through graphing</a:t>
            </a:r>
            <a:endParaRPr lang="en-US" sz="2800" dirty="0"/>
          </a:p>
        </p:txBody>
      </p:sp>
      <p:pic>
        <p:nvPicPr>
          <p:cNvPr id="4" name="Picture 3" descr="Screen shot 2013-02-19 at 12.42.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013" y="2773859"/>
            <a:ext cx="4296011" cy="3823847"/>
          </a:xfrm>
          <a:prstGeom prst="rect">
            <a:avLst/>
          </a:prstGeom>
        </p:spPr>
      </p:pic>
    </p:spTree>
    <p:extLst>
      <p:ext uri="{BB962C8B-B14F-4D97-AF65-F5344CB8AC3E}">
        <p14:creationId xmlns:p14="http://schemas.microsoft.com/office/powerpoint/2010/main" val="26061232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43245"/>
            <a:ext cx="8129077" cy="1418876"/>
          </a:xfrm>
        </p:spPr>
        <p:txBody>
          <a:bodyPr/>
          <a:lstStyle/>
          <a:p>
            <a:r>
              <a:rPr lang="en-US" sz="2800" b="1" dirty="0" smtClean="0"/>
              <a:t>If a point is chosen at random from the yellow rectangle, what is the probability it belongs to the blue curvilinear triangle?</a:t>
            </a:r>
            <a:endParaRPr lang="en-US" sz="2800" b="1" dirty="0"/>
          </a:p>
        </p:txBody>
      </p:sp>
      <p:pic>
        <p:nvPicPr>
          <p:cNvPr id="6" name="Picture 5" descr="Screen shot 2013-02-20 at 12.00.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20" y="2058496"/>
            <a:ext cx="4767541" cy="4388384"/>
          </a:xfrm>
          <a:prstGeom prst="rect">
            <a:avLst/>
          </a:prstGeom>
        </p:spPr>
      </p:pic>
      <p:sp>
        <p:nvSpPr>
          <p:cNvPr id="7" name="TextBox 6"/>
          <p:cNvSpPr txBox="1"/>
          <p:nvPr/>
        </p:nvSpPr>
        <p:spPr>
          <a:xfrm>
            <a:off x="5503554" y="2481873"/>
            <a:ext cx="3172663" cy="3046988"/>
          </a:xfrm>
          <a:prstGeom prst="rect">
            <a:avLst/>
          </a:prstGeom>
          <a:noFill/>
        </p:spPr>
        <p:txBody>
          <a:bodyPr wrap="none" rtlCol="0">
            <a:spAutoFit/>
          </a:bodyPr>
          <a:lstStyle/>
          <a:p>
            <a:pPr algn="ctr"/>
            <a:r>
              <a:rPr lang="en-US" sz="3200" dirty="0" smtClean="0">
                <a:solidFill>
                  <a:srgbClr val="FF0000"/>
                </a:solidFill>
              </a:rPr>
              <a:t>Methods: </a:t>
            </a:r>
          </a:p>
          <a:p>
            <a:pPr algn="ctr"/>
            <a:endParaRPr lang="en-US" sz="3200" dirty="0" smtClean="0">
              <a:solidFill>
                <a:srgbClr val="FF0000"/>
              </a:solidFill>
            </a:endParaRPr>
          </a:p>
          <a:p>
            <a:pPr marL="342900" indent="-342900" algn="ctr">
              <a:buAutoNum type="arabicPeriod"/>
            </a:pPr>
            <a:r>
              <a:rPr lang="en-US" sz="3200" dirty="0" smtClean="0">
                <a:solidFill>
                  <a:srgbClr val="FF0000"/>
                </a:solidFill>
              </a:rPr>
              <a:t>Integration</a:t>
            </a:r>
          </a:p>
          <a:p>
            <a:pPr marL="342900" indent="-342900" algn="ctr">
              <a:buAutoNum type="arabicPeriod"/>
            </a:pPr>
            <a:r>
              <a:rPr lang="en-US" sz="3200" dirty="0" smtClean="0">
                <a:solidFill>
                  <a:srgbClr val="FF0000"/>
                </a:solidFill>
              </a:rPr>
              <a:t>Estimation</a:t>
            </a:r>
          </a:p>
          <a:p>
            <a:pPr marL="342900" indent="-342900" algn="ctr">
              <a:buAutoNum type="arabicPeriod"/>
            </a:pPr>
            <a:r>
              <a:rPr lang="en-US" sz="3200" dirty="0" smtClean="0">
                <a:solidFill>
                  <a:srgbClr val="FF0000"/>
                </a:solidFill>
              </a:rPr>
              <a:t>Computational </a:t>
            </a:r>
          </a:p>
          <a:p>
            <a:pPr algn="ctr"/>
            <a:r>
              <a:rPr lang="en-US" sz="3200" dirty="0" smtClean="0">
                <a:solidFill>
                  <a:srgbClr val="FF0000"/>
                </a:solidFill>
              </a:rPr>
              <a:t>experiment</a:t>
            </a:r>
            <a:endParaRPr lang="en-US" sz="3200" dirty="0">
              <a:solidFill>
                <a:srgbClr val="FF0000"/>
              </a:solidFill>
            </a:endParaRPr>
          </a:p>
        </p:txBody>
      </p:sp>
    </p:spTree>
    <p:extLst>
      <p:ext uri="{BB962C8B-B14F-4D97-AF65-F5344CB8AC3E}">
        <p14:creationId xmlns:p14="http://schemas.microsoft.com/office/powerpoint/2010/main" val="4093411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43245"/>
            <a:ext cx="8129077" cy="1418876"/>
          </a:xfrm>
        </p:spPr>
        <p:txBody>
          <a:bodyPr/>
          <a:lstStyle/>
          <a:p>
            <a:r>
              <a:rPr lang="en-US" sz="2800" b="1" dirty="0" smtClean="0"/>
              <a:t>USING </a:t>
            </a:r>
            <a:r>
              <a:rPr lang="en-US" sz="2800" b="1" i="1" dirty="0" smtClean="0"/>
              <a:t>WOLFRAM ALPHA T</a:t>
            </a:r>
            <a:r>
              <a:rPr lang="en-US" sz="2800" b="1" dirty="0" smtClean="0"/>
              <a:t>O COMPUTE THEORETICAL PROBABILITY</a:t>
            </a:r>
            <a:endParaRPr lang="en-US" sz="2800" b="1" dirty="0"/>
          </a:p>
        </p:txBody>
      </p:sp>
      <p:pic>
        <p:nvPicPr>
          <p:cNvPr id="8" name="Picture 7" descr="Screen shot 2013-02-20 at 2.13.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453" y="2102293"/>
            <a:ext cx="7092259" cy="4755707"/>
          </a:xfrm>
          <a:prstGeom prst="rect">
            <a:avLst/>
          </a:prstGeom>
        </p:spPr>
      </p:pic>
    </p:spTree>
    <p:extLst>
      <p:ext uri="{BB962C8B-B14F-4D97-AF65-F5344CB8AC3E}">
        <p14:creationId xmlns:p14="http://schemas.microsoft.com/office/powerpoint/2010/main" val="3356091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43245"/>
            <a:ext cx="8129077" cy="1418876"/>
          </a:xfrm>
        </p:spPr>
        <p:txBody>
          <a:bodyPr/>
          <a:lstStyle/>
          <a:p>
            <a:r>
              <a:rPr lang="en-US" sz="2800" b="1" dirty="0" smtClean="0"/>
              <a:t>USING A SPREADSHEET TO COMPUTE EXPERMENTAL PROBABILITY</a:t>
            </a:r>
            <a:endParaRPr lang="en-US" sz="2800" b="1" dirty="0"/>
          </a:p>
        </p:txBody>
      </p:sp>
      <p:pic>
        <p:nvPicPr>
          <p:cNvPr id="4" name="Picture 3" descr="Screen shot 2013-02-20 at 1.52.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1965663"/>
            <a:ext cx="7543800" cy="4432300"/>
          </a:xfrm>
          <a:prstGeom prst="rect">
            <a:avLst/>
          </a:prstGeom>
        </p:spPr>
      </p:pic>
    </p:spTree>
    <p:extLst>
      <p:ext uri="{BB962C8B-B14F-4D97-AF65-F5344CB8AC3E}">
        <p14:creationId xmlns:p14="http://schemas.microsoft.com/office/powerpoint/2010/main" val="146710735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43245"/>
            <a:ext cx="8129077" cy="1418876"/>
          </a:xfrm>
        </p:spPr>
        <p:txBody>
          <a:bodyPr/>
          <a:lstStyle/>
          <a:p>
            <a:r>
              <a:rPr lang="en-US" sz="2800" b="1" dirty="0" smtClean="0"/>
              <a:t>USING PICK’S FOMULA, A=B/2 + I – 1, TO ESTIMATE AREA OF THE CURVILINEAR TRIANGLE</a:t>
            </a:r>
            <a:endParaRPr lang="en-US" sz="2800" b="1" dirty="0"/>
          </a:p>
        </p:txBody>
      </p:sp>
      <p:pic>
        <p:nvPicPr>
          <p:cNvPr id="6" name="Picture 5" descr="Screen shot 2013-02-20 at 3.14.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50" y="1878350"/>
            <a:ext cx="5393689" cy="4979651"/>
          </a:xfrm>
          <a:prstGeom prst="rect">
            <a:avLst/>
          </a:prstGeom>
        </p:spPr>
      </p:pic>
      <p:sp>
        <p:nvSpPr>
          <p:cNvPr id="7" name="TextBox 6"/>
          <p:cNvSpPr txBox="1"/>
          <p:nvPr/>
        </p:nvSpPr>
        <p:spPr>
          <a:xfrm>
            <a:off x="5956100" y="2029297"/>
            <a:ext cx="2934257" cy="3046988"/>
          </a:xfrm>
          <a:prstGeom prst="rect">
            <a:avLst/>
          </a:prstGeom>
          <a:noFill/>
        </p:spPr>
        <p:txBody>
          <a:bodyPr wrap="square" rtlCol="0">
            <a:spAutoFit/>
          </a:bodyPr>
          <a:lstStyle/>
          <a:p>
            <a:pPr algn="ctr"/>
            <a:r>
              <a:rPr lang="en-US" sz="4800" dirty="0" smtClean="0"/>
              <a:t>Replacing </a:t>
            </a:r>
          </a:p>
          <a:p>
            <a:pPr algn="ctr"/>
            <a:r>
              <a:rPr lang="en-US" sz="4800" dirty="0" smtClean="0"/>
              <a:t>log(4) by 2</a:t>
            </a:r>
          </a:p>
          <a:p>
            <a:pPr algn="ctr"/>
            <a:r>
              <a:rPr lang="en-US" sz="4800" dirty="0" smtClean="0"/>
              <a:t>yields</a:t>
            </a:r>
          </a:p>
          <a:p>
            <a:pPr algn="ctr"/>
            <a:r>
              <a:rPr lang="en-US" sz="4800" dirty="0" smtClean="0"/>
              <a:t>0.133... </a:t>
            </a:r>
            <a:endParaRPr lang="en-US" sz="4800" dirty="0"/>
          </a:p>
        </p:txBody>
      </p:sp>
    </p:spTree>
    <p:extLst>
      <p:ext uri="{BB962C8B-B14F-4D97-AF65-F5344CB8AC3E}">
        <p14:creationId xmlns:p14="http://schemas.microsoft.com/office/powerpoint/2010/main" val="28959825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Conclusion:</a:t>
            </a:r>
            <a:br>
              <a:rPr lang="en-US" sz="3200" dirty="0" smtClean="0"/>
            </a:br>
            <a:r>
              <a:rPr lang="en-US" sz="3200" dirty="0" smtClean="0"/>
              <a:t>Experimental mathematics approach</a:t>
            </a:r>
            <a:endParaRPr lang="en-US" sz="3200" dirty="0"/>
          </a:p>
        </p:txBody>
      </p:sp>
      <p:sp>
        <p:nvSpPr>
          <p:cNvPr id="3" name="Content Placeholder 2"/>
          <p:cNvSpPr>
            <a:spLocks noGrp="1"/>
          </p:cNvSpPr>
          <p:nvPr>
            <p:ph idx="1"/>
          </p:nvPr>
        </p:nvSpPr>
        <p:spPr/>
        <p:txBody>
          <a:bodyPr/>
          <a:lstStyle/>
          <a:p>
            <a:r>
              <a:rPr lang="en-US" dirty="0" smtClean="0"/>
              <a:t>Makes subject matter interesting (James)</a:t>
            </a:r>
          </a:p>
          <a:p>
            <a:r>
              <a:rPr lang="en-US" dirty="0" smtClean="0"/>
              <a:t>Creates conditions for collateral learning (Dewey)</a:t>
            </a:r>
          </a:p>
          <a:p>
            <a:r>
              <a:rPr lang="en-US" dirty="0" smtClean="0"/>
              <a:t>Enables students and teachers become ‘partners in advancement’ (Bruner)</a:t>
            </a:r>
          </a:p>
          <a:p>
            <a:r>
              <a:rPr lang="en-US" dirty="0" smtClean="0"/>
              <a:t>Provides experience with uncertainty, formation, and engagement as the major descriptors of signature pedagogy (Shulman)</a:t>
            </a:r>
            <a:endParaRPr lang="en-US" dirty="0"/>
          </a:p>
        </p:txBody>
      </p:sp>
    </p:spTree>
    <p:extLst>
      <p:ext uri="{BB962C8B-B14F-4D97-AF65-F5344CB8AC3E}">
        <p14:creationId xmlns:p14="http://schemas.microsoft.com/office/powerpoint/2010/main" val="36126071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9"/>
            <a:ext cx="8001000" cy="637184"/>
          </a:xfrm>
        </p:spPr>
        <p:txBody>
          <a:bodyPr/>
          <a:lstStyle/>
          <a:p>
            <a:r>
              <a:rPr lang="en-US" sz="3600" dirty="0" smtClean="0"/>
              <a:t>References</a:t>
            </a:r>
            <a:endParaRPr lang="en-US" sz="3600" dirty="0"/>
          </a:p>
        </p:txBody>
      </p:sp>
      <p:sp>
        <p:nvSpPr>
          <p:cNvPr id="3" name="Content Placeholder 2"/>
          <p:cNvSpPr>
            <a:spLocks noGrp="1"/>
          </p:cNvSpPr>
          <p:nvPr>
            <p:ph idx="1"/>
          </p:nvPr>
        </p:nvSpPr>
        <p:spPr>
          <a:xfrm>
            <a:off x="360225" y="1750372"/>
            <a:ext cx="8065363" cy="4852196"/>
          </a:xfrm>
        </p:spPr>
        <p:txBody>
          <a:bodyPr>
            <a:normAutofit fontScale="62500" lnSpcReduction="20000"/>
          </a:bodyPr>
          <a:lstStyle/>
          <a:p>
            <a:r>
              <a:rPr lang="en-US" sz="1500" dirty="0" err="1"/>
              <a:t>Borwein</a:t>
            </a:r>
            <a:r>
              <a:rPr lang="en-US" sz="1500" dirty="0"/>
              <a:t>, J., </a:t>
            </a:r>
            <a:r>
              <a:rPr lang="en-US" sz="1500" dirty="0" smtClean="0"/>
              <a:t>&amp; Bailey</a:t>
            </a:r>
            <a:r>
              <a:rPr lang="en-US" sz="1500" dirty="0"/>
              <a:t>, D. (2004). </a:t>
            </a:r>
            <a:r>
              <a:rPr lang="en-US" sz="1500" i="1" dirty="0"/>
              <a:t>Mathematics by Experiment: Plausible Reasoning in the </a:t>
            </a:r>
            <a:r>
              <a:rPr lang="en-US" sz="1500" i="1" dirty="0" smtClean="0"/>
              <a:t>21</a:t>
            </a:r>
            <a:r>
              <a:rPr lang="en-US" sz="1500" i="1" baseline="30000" dirty="0" smtClean="0"/>
              <a:t>st</a:t>
            </a:r>
            <a:r>
              <a:rPr lang="en-US" sz="1500" i="1" dirty="0" smtClean="0"/>
              <a:t> </a:t>
            </a:r>
            <a:r>
              <a:rPr lang="en-US" sz="1500" i="1" dirty="0"/>
              <a:t>Century</a:t>
            </a:r>
            <a:r>
              <a:rPr lang="en-US" sz="1500" dirty="0"/>
              <a:t>. Natick, MA: A K Peters. </a:t>
            </a:r>
            <a:endParaRPr lang="en-US" sz="1500" dirty="0" smtClean="0"/>
          </a:p>
          <a:p>
            <a:r>
              <a:rPr lang="en-US" sz="1500" dirty="0" smtClean="0"/>
              <a:t>Bruner</a:t>
            </a:r>
            <a:r>
              <a:rPr lang="en-US" sz="1500" dirty="0"/>
              <a:t>, J. (1985). </a:t>
            </a:r>
            <a:r>
              <a:rPr lang="en-US" sz="1500" dirty="0" err="1"/>
              <a:t>Vygotsky</a:t>
            </a:r>
            <a:r>
              <a:rPr lang="en-US" sz="1500" dirty="0"/>
              <a:t>: A historical and conceptual perspective. In J. V. </a:t>
            </a:r>
            <a:r>
              <a:rPr lang="en-US" sz="1500" dirty="0" err="1"/>
              <a:t>Wertsch</a:t>
            </a:r>
            <a:r>
              <a:rPr lang="en-US" sz="1500" dirty="0"/>
              <a:t> (Ed.), </a:t>
            </a:r>
            <a:r>
              <a:rPr lang="en-US" sz="1500" i="1" dirty="0"/>
              <a:t>Culture, Communication, and Cognition: </a:t>
            </a:r>
            <a:r>
              <a:rPr lang="en-US" sz="1500" i="1" dirty="0" err="1"/>
              <a:t>Vygotskian</a:t>
            </a:r>
            <a:r>
              <a:rPr lang="en-US" sz="1500" i="1" dirty="0"/>
              <a:t> Perspectives</a:t>
            </a:r>
            <a:r>
              <a:rPr lang="en-US" sz="1500" dirty="0"/>
              <a:t> (pp. 21-34). Cambridge University Press</a:t>
            </a:r>
            <a:r>
              <a:rPr lang="en-US" sz="1500" dirty="0" smtClean="0"/>
              <a:t>.</a:t>
            </a:r>
            <a:endParaRPr lang="en-US" sz="1500" dirty="0"/>
          </a:p>
          <a:p>
            <a:r>
              <a:rPr lang="en-US" sz="1500" dirty="0" smtClean="0"/>
              <a:t>Common </a:t>
            </a:r>
            <a:r>
              <a:rPr lang="en-US" sz="1500" dirty="0"/>
              <a:t>Core State Standards Initiative. (2010). </a:t>
            </a:r>
            <a:r>
              <a:rPr lang="en-US" sz="1500" i="1" dirty="0"/>
              <a:t>Common Core Standards Initiative: Preparing America’s Students for College and Career</a:t>
            </a:r>
            <a:r>
              <a:rPr lang="en-US" sz="1500" dirty="0"/>
              <a:t>. [On-line materials]. Available at http://</a:t>
            </a:r>
            <a:r>
              <a:rPr lang="en-US" sz="1500" dirty="0" err="1" smtClean="0"/>
              <a:t>www.corestandards.org</a:t>
            </a:r>
            <a:r>
              <a:rPr lang="en-US" sz="1500" i="1" dirty="0"/>
              <a:t> </a:t>
            </a:r>
            <a:endParaRPr lang="en-US" sz="1500" dirty="0"/>
          </a:p>
          <a:p>
            <a:r>
              <a:rPr lang="en-US" sz="1500" dirty="0"/>
              <a:t>Conference Board of the Mathematical Sciences. (2001). </a:t>
            </a:r>
            <a:r>
              <a:rPr lang="en-US" sz="1500" i="1" dirty="0"/>
              <a:t>The </a:t>
            </a:r>
            <a:r>
              <a:rPr lang="en-US" sz="1500" i="1" dirty="0" smtClean="0"/>
              <a:t>Mathematical Education </a:t>
            </a:r>
            <a:r>
              <a:rPr lang="en-US" sz="1500" i="1" dirty="0"/>
              <a:t>of </a:t>
            </a:r>
            <a:r>
              <a:rPr lang="en-US" sz="1500" i="1" dirty="0" smtClean="0"/>
              <a:t>Teachers</a:t>
            </a:r>
            <a:r>
              <a:rPr lang="en-US" sz="1500" dirty="0"/>
              <a:t>. Washington, DC: The Mathematical Association of America.</a:t>
            </a:r>
          </a:p>
          <a:p>
            <a:r>
              <a:rPr lang="en-US" sz="1500" dirty="0"/>
              <a:t> </a:t>
            </a:r>
            <a:r>
              <a:rPr lang="en-GB" sz="1500" dirty="0"/>
              <a:t>Dewey, J. (1938). </a:t>
            </a:r>
            <a:r>
              <a:rPr lang="en-GB" sz="1500" i="1" dirty="0"/>
              <a:t>Experience and </a:t>
            </a:r>
            <a:r>
              <a:rPr lang="en-GB" sz="1500" i="1" dirty="0" smtClean="0"/>
              <a:t>Education</a:t>
            </a:r>
            <a:r>
              <a:rPr lang="en-GB" sz="1500" dirty="0"/>
              <a:t>. New York: MacMillan. </a:t>
            </a:r>
            <a:r>
              <a:rPr lang="en-US" sz="1500" dirty="0"/>
              <a:t> </a:t>
            </a:r>
          </a:p>
          <a:p>
            <a:r>
              <a:rPr lang="en-US" sz="1500" dirty="0"/>
              <a:t>Epstein, D., Levy, S., </a:t>
            </a:r>
            <a:r>
              <a:rPr lang="en-US" sz="1500" dirty="0" smtClean="0"/>
              <a:t>&amp; de </a:t>
            </a:r>
            <a:r>
              <a:rPr lang="en-US" sz="1500" dirty="0"/>
              <a:t>la </a:t>
            </a:r>
            <a:r>
              <a:rPr lang="en-US" sz="1500" dirty="0" err="1"/>
              <a:t>Llave</a:t>
            </a:r>
            <a:r>
              <a:rPr lang="en-US" sz="1500" dirty="0"/>
              <a:t>, R., (1992). About this journal. </a:t>
            </a:r>
            <a:r>
              <a:rPr lang="en-US" sz="1500" i="1" dirty="0"/>
              <a:t>Experimental Mathematics</a:t>
            </a:r>
            <a:r>
              <a:rPr lang="en-US" sz="1500" dirty="0"/>
              <a:t>, 1(1), 1-3</a:t>
            </a:r>
            <a:r>
              <a:rPr lang="en-US" sz="1500" dirty="0" smtClean="0"/>
              <a:t>.</a:t>
            </a:r>
          </a:p>
          <a:p>
            <a:r>
              <a:rPr lang="en-US" sz="1500" dirty="0" err="1"/>
              <a:t>Hiebert</a:t>
            </a:r>
            <a:r>
              <a:rPr lang="en-US" sz="1500" dirty="0"/>
              <a:t>, J., Morris, A. K., </a:t>
            </a:r>
            <a:r>
              <a:rPr lang="en-US" sz="1500" dirty="0" smtClean="0"/>
              <a:t>&amp; Glass</a:t>
            </a:r>
            <a:r>
              <a:rPr lang="en-US" sz="1500" dirty="0"/>
              <a:t>, B. (2003). Learning to learn to teach: An </a:t>
            </a:r>
            <a:r>
              <a:rPr lang="en-US" sz="1500" dirty="0" smtClean="0"/>
              <a:t>experiment </a:t>
            </a:r>
            <a:r>
              <a:rPr lang="en-US" sz="1500" dirty="0"/>
              <a:t>model for teaching and teacher preparation in mathematics. </a:t>
            </a:r>
            <a:r>
              <a:rPr lang="en-US" sz="1500" i="1" dirty="0"/>
              <a:t>Journal of Mathematics Teacher Education</a:t>
            </a:r>
            <a:r>
              <a:rPr lang="en-US" sz="1500" dirty="0"/>
              <a:t>, 6(3), 201-222.</a:t>
            </a:r>
          </a:p>
          <a:p>
            <a:r>
              <a:rPr lang="en-US" sz="1500" dirty="0" smtClean="0"/>
              <a:t>James, W. (1983). </a:t>
            </a:r>
            <a:r>
              <a:rPr lang="en-US" sz="1500" i="1" dirty="0" smtClean="0"/>
              <a:t>Talks to Teachers on Psychology</a:t>
            </a:r>
            <a:r>
              <a:rPr lang="en-US" sz="1500" dirty="0" smtClean="0"/>
              <a:t>. Cambridge, MA: Harvard University Press.</a:t>
            </a:r>
          </a:p>
          <a:p>
            <a:r>
              <a:rPr lang="en-US" sz="1500" dirty="0"/>
              <a:t>McCall, W. A. (1923). </a:t>
            </a:r>
            <a:r>
              <a:rPr lang="en-US" sz="1500" i="1" dirty="0"/>
              <a:t>How to </a:t>
            </a:r>
            <a:r>
              <a:rPr lang="en-US" sz="1500" i="1" dirty="0" smtClean="0"/>
              <a:t>Experiment </a:t>
            </a:r>
            <a:r>
              <a:rPr lang="en-US" sz="1500" i="1" dirty="0"/>
              <a:t>in </a:t>
            </a:r>
            <a:r>
              <a:rPr lang="en-US" sz="1500" i="1" dirty="0" smtClean="0"/>
              <a:t>Education</a:t>
            </a:r>
            <a:r>
              <a:rPr lang="en-US" sz="1500" dirty="0"/>
              <a:t>. New York: Macmillan.</a:t>
            </a:r>
          </a:p>
          <a:p>
            <a:r>
              <a:rPr lang="en-US" sz="1500" dirty="0"/>
              <a:t>National Council of Teachers of Mathematics. (2011). </a:t>
            </a:r>
            <a:r>
              <a:rPr lang="en-US" sz="1500" i="1" dirty="0"/>
              <a:t>Technology in </a:t>
            </a:r>
            <a:r>
              <a:rPr lang="en-US" sz="1500" i="1" dirty="0" smtClean="0"/>
              <a:t>Teaching and Learning </a:t>
            </a:r>
            <a:r>
              <a:rPr lang="en-US" sz="1500" i="1" dirty="0"/>
              <a:t>of </a:t>
            </a:r>
            <a:r>
              <a:rPr lang="en-US" sz="1500" i="1" dirty="0" smtClean="0"/>
              <a:t>Mathematics</a:t>
            </a:r>
            <a:r>
              <a:rPr lang="en-US" sz="1500" i="1" dirty="0"/>
              <a:t>: A </a:t>
            </a:r>
            <a:r>
              <a:rPr lang="en-US" sz="1500" i="1" dirty="0" smtClean="0"/>
              <a:t>Position </a:t>
            </a:r>
            <a:r>
              <a:rPr lang="en-US" sz="1500" i="1" dirty="0"/>
              <a:t>of the National Council of Teachers of Mathematics. </a:t>
            </a:r>
            <a:r>
              <a:rPr lang="en-US" sz="1500" dirty="0"/>
              <a:t>Reston, VA: Author</a:t>
            </a:r>
            <a:r>
              <a:rPr lang="en-US" sz="1500" dirty="0" smtClean="0"/>
              <a:t>.</a:t>
            </a:r>
          </a:p>
          <a:p>
            <a:r>
              <a:rPr lang="en-US" sz="1500" dirty="0"/>
              <a:t>Shulman L. S. (</a:t>
            </a:r>
            <a:r>
              <a:rPr lang="en-US" sz="1500" dirty="0" smtClean="0"/>
              <a:t>2005)</a:t>
            </a:r>
            <a:r>
              <a:rPr lang="en-US" sz="1500" dirty="0"/>
              <a:t>. Signature pedagogies in the professions. </a:t>
            </a:r>
            <a:r>
              <a:rPr lang="en-US" sz="1500" i="1" dirty="0"/>
              <a:t>Daedalus</a:t>
            </a:r>
            <a:r>
              <a:rPr lang="en-US" sz="1500" dirty="0"/>
              <a:t>, 134(3), 52-59. </a:t>
            </a:r>
          </a:p>
          <a:p>
            <a:endParaRPr lang="en-US" sz="1200" dirty="0"/>
          </a:p>
          <a:p>
            <a:endParaRPr lang="en-US" sz="1200" dirty="0"/>
          </a:p>
          <a:p>
            <a:endParaRPr lang="en-US" sz="1800" dirty="0"/>
          </a:p>
          <a:p>
            <a:endParaRPr lang="en-US" sz="1800" dirty="0"/>
          </a:p>
          <a:p>
            <a:endParaRPr lang="en-US" dirty="0"/>
          </a:p>
        </p:txBody>
      </p:sp>
    </p:spTree>
    <p:extLst>
      <p:ext uri="{BB962C8B-B14F-4D97-AF65-F5344CB8AC3E}">
        <p14:creationId xmlns:p14="http://schemas.microsoft.com/office/powerpoint/2010/main" val="19386109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William James (1842-1910): The first educator to offer a psychology course in the Unites States</a:t>
            </a:r>
            <a:endParaRPr lang="en-US" sz="2800" dirty="0"/>
          </a:p>
        </p:txBody>
      </p:sp>
      <p:sp>
        <p:nvSpPr>
          <p:cNvPr id="3" name="Content Placeholder 2"/>
          <p:cNvSpPr>
            <a:spLocks noGrp="1"/>
          </p:cNvSpPr>
          <p:nvPr>
            <p:ph idx="1"/>
          </p:nvPr>
        </p:nvSpPr>
        <p:spPr/>
        <p:txBody>
          <a:bodyPr>
            <a:noAutofit/>
          </a:bodyPr>
          <a:lstStyle/>
          <a:p>
            <a:pPr marL="0" indent="0">
              <a:buNone/>
            </a:pPr>
            <a:r>
              <a:rPr lang="en-US" sz="2800" dirty="0" smtClean="0"/>
              <a:t>“Any object not interesting in itself may become interesting through becoming associated with an object in which an interest already exists (1899, </a:t>
            </a:r>
            <a:r>
              <a:rPr lang="en-US" sz="2800" i="1" dirty="0" smtClean="0"/>
              <a:t>Talks to Teachers</a:t>
            </a:r>
            <a:r>
              <a:rPr lang="en-US" sz="2800" dirty="0" smtClean="0"/>
              <a:t>).</a:t>
            </a:r>
          </a:p>
          <a:p>
            <a:pPr marL="0" indent="0">
              <a:buNone/>
            </a:pPr>
            <a:endParaRPr lang="en-US" sz="2800" dirty="0" smtClean="0"/>
          </a:p>
        </p:txBody>
      </p:sp>
      <p:pic>
        <p:nvPicPr>
          <p:cNvPr id="4" name="Picture 3" descr="Screen shot 2013-02-22 at 9.46.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70" y="3902165"/>
            <a:ext cx="2639679" cy="2630184"/>
          </a:xfrm>
          <a:prstGeom prst="rect">
            <a:avLst/>
          </a:prstGeom>
        </p:spPr>
      </p:pic>
      <p:pic>
        <p:nvPicPr>
          <p:cNvPr id="6" name="Picture 5" descr="Screen shot 2013-02-22 at 9.51.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634" y="3902166"/>
            <a:ext cx="3596183" cy="2605759"/>
          </a:xfrm>
          <a:prstGeom prst="rect">
            <a:avLst/>
          </a:prstGeom>
        </p:spPr>
      </p:pic>
      <p:sp>
        <p:nvSpPr>
          <p:cNvPr id="7" name="Right Arrow 6"/>
          <p:cNvSpPr/>
          <p:nvPr/>
        </p:nvSpPr>
        <p:spPr>
          <a:xfrm>
            <a:off x="3378376" y="4607958"/>
            <a:ext cx="1587429" cy="91182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301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dirty="0" smtClean="0"/>
              <a:t/>
            </a:r>
            <a:br>
              <a:rPr lang="en-US" dirty="0" smtClean="0"/>
            </a:b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a:t>
            </a: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YOU!</a:t>
            </a:r>
            <a:b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ontent Placeholder 2"/>
          <p:cNvSpPr>
            <a:spLocks noGrp="1"/>
          </p:cNvSpPr>
          <p:nvPr>
            <p:ph idx="1"/>
          </p:nvPr>
        </p:nvSpPr>
        <p:spPr/>
        <p:txBody>
          <a:bodyPr>
            <a:normAutofit/>
          </a:bodyPr>
          <a:lstStyle/>
          <a:p>
            <a:pPr marL="0" indent="0" algn="ctr">
              <a:buNone/>
            </a:pPr>
            <a:r>
              <a:rPr lang="es-ES" sz="9600" dirty="0" smtClean="0">
                <a:solidFill>
                  <a:srgbClr val="FF0000"/>
                </a:solidFill>
                <a:effectLst>
                  <a:innerShdw blurRad="63500" dist="50800" dir="13500000">
                    <a:prstClr val="black">
                      <a:alpha val="50000"/>
                    </a:prstClr>
                  </a:innerShdw>
                </a:effectLst>
              </a:rPr>
              <a:t>¡GRACIAS!</a:t>
            </a:r>
            <a:endParaRPr lang="en-US" sz="9600" dirty="0">
              <a:solidFill>
                <a:srgbClr val="FF0000"/>
              </a:solidFill>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11982433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Conference Board of the Mathematical Sciences:  </a:t>
            </a:r>
            <a:r>
              <a:rPr lang="en-US" sz="2800" i="1" dirty="0" smtClean="0"/>
              <a:t>The mathematical education of teachers</a:t>
            </a:r>
            <a:r>
              <a:rPr lang="en-US" sz="2800" dirty="0" smtClean="0"/>
              <a:t> (2001)</a:t>
            </a:r>
            <a:endParaRPr lang="en-US" sz="2800" dirty="0"/>
          </a:p>
        </p:txBody>
      </p:sp>
      <p:sp>
        <p:nvSpPr>
          <p:cNvPr id="3" name="Content Placeholder 2"/>
          <p:cNvSpPr>
            <a:spLocks noGrp="1"/>
          </p:cNvSpPr>
          <p:nvPr>
            <p:ph idx="1"/>
          </p:nvPr>
        </p:nvSpPr>
        <p:spPr/>
        <p:txBody>
          <a:bodyPr>
            <a:normAutofit/>
          </a:bodyPr>
          <a:lstStyle/>
          <a:p>
            <a:pPr marL="0" indent="0" algn="ctr">
              <a:buNone/>
            </a:pPr>
            <a:r>
              <a:rPr lang="en-US" dirty="0" smtClean="0"/>
              <a:t>“Activities in the capstone sequence for high school teachers should explore the variety of possible uses of calculators and computers in analysis—from numerical and graphic exploration and problem solving to formal symbolic operations ...—and consider carefully the interplay of technology and formal reasoning methods”. </a:t>
            </a:r>
          </a:p>
          <a:p>
            <a:pPr marL="0" indent="0" algn="ctr">
              <a:buNone/>
            </a:pPr>
            <a:r>
              <a:rPr lang="en-US" sz="2800" b="1" dirty="0" smtClean="0">
                <a:solidFill>
                  <a:srgbClr val="FF0000"/>
                </a:solidFill>
              </a:rPr>
              <a:t>Experimental mathematics approach </a:t>
            </a:r>
          </a:p>
          <a:p>
            <a:pPr marL="0" indent="0" algn="ctr">
              <a:buNone/>
            </a:pPr>
            <a:r>
              <a:rPr lang="en-US" sz="2800" b="1" dirty="0" smtClean="0">
                <a:solidFill>
                  <a:srgbClr val="FF0000"/>
                </a:solidFill>
              </a:rPr>
              <a:t>can provide such an interplay.</a:t>
            </a:r>
            <a:endParaRPr lang="en-US" sz="2800" b="1" dirty="0">
              <a:solidFill>
                <a:srgbClr val="FF0000"/>
              </a:solidFill>
            </a:endParaRPr>
          </a:p>
        </p:txBody>
      </p:sp>
    </p:spTree>
    <p:extLst>
      <p:ext uri="{BB962C8B-B14F-4D97-AF65-F5344CB8AC3E}">
        <p14:creationId xmlns:p14="http://schemas.microsoft.com/office/powerpoint/2010/main" val="1908626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Theoretical background of mathematical experiment</a:t>
            </a:r>
            <a:endParaRPr lang="en-US" sz="4000" dirty="0"/>
          </a:p>
        </p:txBody>
      </p:sp>
      <p:sp>
        <p:nvSpPr>
          <p:cNvPr id="3" name="Content Placeholder 2"/>
          <p:cNvSpPr>
            <a:spLocks noGrp="1"/>
          </p:cNvSpPr>
          <p:nvPr>
            <p:ph idx="1"/>
          </p:nvPr>
        </p:nvSpPr>
        <p:spPr/>
        <p:txBody>
          <a:bodyPr>
            <a:noAutofit/>
          </a:bodyPr>
          <a:lstStyle/>
          <a:p>
            <a:r>
              <a:rPr lang="en-US" sz="2800" dirty="0" smtClean="0"/>
              <a:t>McCall (1923): Experiment is a milieu where “</a:t>
            </a:r>
            <a:r>
              <a:rPr lang="en-US" sz="2800" i="1" dirty="0" smtClean="0"/>
              <a:t>teachers join their pupils in becoming question askers</a:t>
            </a:r>
            <a:r>
              <a:rPr lang="en-US" sz="2800" dirty="0" smtClean="0"/>
              <a:t>”.</a:t>
            </a:r>
          </a:p>
          <a:p>
            <a:r>
              <a:rPr lang="en-US" sz="2800" dirty="0" err="1" smtClean="0"/>
              <a:t>Heibert</a:t>
            </a:r>
            <a:r>
              <a:rPr lang="en-US" sz="2800" dirty="0" smtClean="0"/>
              <a:t> et al. (2003): Treating lessons as experiments by “</a:t>
            </a:r>
            <a:r>
              <a:rPr lang="en-US" sz="2800" i="1" dirty="0" smtClean="0"/>
              <a:t>making some aspects of teachers’ routine, natural activity more systematic and intensive ... focusing attention on ... the process of forming and testing hypotheses</a:t>
            </a:r>
            <a:r>
              <a:rPr lang="en-US" sz="2800" dirty="0" smtClean="0"/>
              <a:t>”.</a:t>
            </a:r>
          </a:p>
          <a:p>
            <a:endParaRPr lang="en-US" sz="2800" dirty="0"/>
          </a:p>
        </p:txBody>
      </p:sp>
    </p:spTree>
    <p:extLst>
      <p:ext uri="{BB962C8B-B14F-4D97-AF65-F5344CB8AC3E}">
        <p14:creationId xmlns:p14="http://schemas.microsoft.com/office/powerpoint/2010/main" val="2606967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Experimental Mathematics Research</a:t>
            </a:r>
            <a:endParaRPr lang="en-US" sz="3600" dirty="0"/>
          </a:p>
        </p:txBody>
      </p:sp>
      <p:sp>
        <p:nvSpPr>
          <p:cNvPr id="3" name="Content Placeholder 2"/>
          <p:cNvSpPr>
            <a:spLocks noGrp="1"/>
          </p:cNvSpPr>
          <p:nvPr>
            <p:ph idx="1"/>
          </p:nvPr>
        </p:nvSpPr>
        <p:spPr/>
        <p:txBody>
          <a:bodyPr>
            <a:noAutofit/>
          </a:bodyPr>
          <a:lstStyle/>
          <a:p>
            <a:r>
              <a:rPr lang="en-US" sz="2800" dirty="0" err="1" smtClean="0"/>
              <a:t>Borwein</a:t>
            </a:r>
            <a:r>
              <a:rPr lang="en-US" sz="2800" dirty="0" smtClean="0"/>
              <a:t> &amp; </a:t>
            </a:r>
            <a:r>
              <a:rPr lang="en-US" sz="2800" dirty="0" err="1" smtClean="0"/>
              <a:t>Bayley</a:t>
            </a:r>
            <a:r>
              <a:rPr lang="en-US" sz="2800" dirty="0" smtClean="0"/>
              <a:t> (2004): The use of advanced computing technology in mathematics research</a:t>
            </a:r>
          </a:p>
          <a:p>
            <a:r>
              <a:rPr lang="en-US" sz="2800" dirty="0" smtClean="0"/>
              <a:t>Epstein et al. (1992): “many mathematical experiments </a:t>
            </a:r>
            <a:r>
              <a:rPr lang="en-US" sz="2800" dirty="0" smtClean="0"/>
              <a:t>these </a:t>
            </a:r>
            <a:r>
              <a:rPr lang="en-US" sz="2800" dirty="0" smtClean="0"/>
              <a:t>days are carried out on computers, but others are still the result of paper-and-pencil work”</a:t>
            </a:r>
          </a:p>
          <a:p>
            <a:endParaRPr lang="en-US" sz="2800" dirty="0"/>
          </a:p>
        </p:txBody>
      </p:sp>
    </p:spTree>
    <p:extLst>
      <p:ext uri="{BB962C8B-B14F-4D97-AF65-F5344CB8AC3E}">
        <p14:creationId xmlns:p14="http://schemas.microsoft.com/office/powerpoint/2010/main" val="37156462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Experimental Secondary Mathematics</a:t>
            </a:r>
            <a:endParaRPr lang="en-US" sz="3600" dirty="0"/>
          </a:p>
        </p:txBody>
      </p:sp>
      <p:sp>
        <p:nvSpPr>
          <p:cNvPr id="3" name="Content Placeholder 2"/>
          <p:cNvSpPr>
            <a:spLocks noGrp="1"/>
          </p:cNvSpPr>
          <p:nvPr>
            <p:ph idx="1"/>
          </p:nvPr>
        </p:nvSpPr>
        <p:spPr>
          <a:xfrm>
            <a:off x="571500" y="1905000"/>
            <a:ext cx="8001000" cy="4299683"/>
          </a:xfrm>
        </p:spPr>
        <p:txBody>
          <a:bodyPr>
            <a:noAutofit/>
          </a:bodyPr>
          <a:lstStyle/>
          <a:p>
            <a:r>
              <a:rPr lang="en-US" sz="2800" dirty="0" smtClean="0"/>
              <a:t>An approach to mathematics teaching and learning made possible by the use of various commonly available and user friendly computational tools.</a:t>
            </a:r>
          </a:p>
          <a:p>
            <a:r>
              <a:rPr lang="en-US" sz="2800" dirty="0" smtClean="0"/>
              <a:t>It draws on the power of computers to perform numeric computations and geometric/graphic constructions when mathematics under study is too complex to be approached in the traditional way.</a:t>
            </a:r>
            <a:endParaRPr lang="en-US" sz="2800" dirty="0"/>
          </a:p>
        </p:txBody>
      </p:sp>
    </p:spTree>
    <p:extLst>
      <p:ext uri="{BB962C8B-B14F-4D97-AF65-F5344CB8AC3E}">
        <p14:creationId xmlns:p14="http://schemas.microsoft.com/office/powerpoint/2010/main" val="9531602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Quadratic equations in the digital era (solving equation)</a:t>
            </a:r>
            <a:endParaRPr lang="en-US" sz="4400" dirty="0"/>
          </a:p>
        </p:txBody>
      </p:sp>
      <p:sp>
        <p:nvSpPr>
          <p:cNvPr id="10" name="TextBox 9"/>
          <p:cNvSpPr txBox="1"/>
          <p:nvPr/>
        </p:nvSpPr>
        <p:spPr>
          <a:xfrm>
            <a:off x="6598424" y="1576720"/>
            <a:ext cx="184666" cy="369332"/>
          </a:xfrm>
          <a:prstGeom prst="rect">
            <a:avLst/>
          </a:prstGeom>
          <a:noFill/>
        </p:spPr>
        <p:txBody>
          <a:bodyPr wrap="none" rtlCol="0">
            <a:spAutoFit/>
          </a:bodyPr>
          <a:lstStyle/>
          <a:p>
            <a:endParaRPr lang="en-US" dirty="0"/>
          </a:p>
        </p:txBody>
      </p:sp>
      <p:sp>
        <p:nvSpPr>
          <p:cNvPr id="12" name="TextBox 11"/>
          <p:cNvSpPr txBox="1"/>
          <p:nvPr/>
        </p:nvSpPr>
        <p:spPr>
          <a:xfrm>
            <a:off x="2627691" y="2584068"/>
            <a:ext cx="184666" cy="369332"/>
          </a:xfrm>
          <a:prstGeom prst="rect">
            <a:avLst/>
          </a:prstGeom>
          <a:noFill/>
        </p:spPr>
        <p:txBody>
          <a:bodyPr wrap="none" rtlCol="0">
            <a:spAutoFit/>
          </a:bodyPr>
          <a:lstStyle/>
          <a:p>
            <a:endParaRPr lang="en-US" dirty="0"/>
          </a:p>
        </p:txBody>
      </p:sp>
      <p:pic>
        <p:nvPicPr>
          <p:cNvPr id="13" name="Picture 12" descr="Screen shot 2013-02-13 at 11.05.2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801" y="1537273"/>
            <a:ext cx="5219700" cy="5181600"/>
          </a:xfrm>
          <a:prstGeom prst="rect">
            <a:avLst/>
          </a:prstGeom>
        </p:spPr>
      </p:pic>
      <p:sp>
        <p:nvSpPr>
          <p:cNvPr id="14" name="TextBox 13"/>
          <p:cNvSpPr txBox="1"/>
          <p:nvPr/>
        </p:nvSpPr>
        <p:spPr>
          <a:xfrm>
            <a:off x="7284545" y="3284833"/>
            <a:ext cx="1459828" cy="830997"/>
          </a:xfrm>
          <a:prstGeom prst="rect">
            <a:avLst/>
          </a:prstGeom>
          <a:noFill/>
        </p:spPr>
        <p:txBody>
          <a:bodyPr wrap="square" rtlCol="0">
            <a:spAutoFit/>
          </a:bodyPr>
          <a:lstStyle/>
          <a:p>
            <a:pPr algn="ctr"/>
            <a:r>
              <a:rPr lang="en-US" sz="2400" dirty="0" smtClean="0"/>
              <a:t>Wolfram Alpha</a:t>
            </a:r>
            <a:endParaRPr lang="en-US" sz="2400" dirty="0"/>
          </a:p>
        </p:txBody>
      </p:sp>
    </p:spTree>
    <p:extLst>
      <p:ext uri="{BB962C8B-B14F-4D97-AF65-F5344CB8AC3E}">
        <p14:creationId xmlns:p14="http://schemas.microsoft.com/office/powerpoint/2010/main" val="29469516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Quadratic equations in the digital era (mathematical experiment)</a:t>
            </a:r>
            <a:endParaRPr lang="en-US" sz="4000" dirty="0"/>
          </a:p>
        </p:txBody>
      </p:sp>
      <p:sp>
        <p:nvSpPr>
          <p:cNvPr id="10" name="TextBox 9"/>
          <p:cNvSpPr txBox="1"/>
          <p:nvPr/>
        </p:nvSpPr>
        <p:spPr>
          <a:xfrm>
            <a:off x="6598424" y="1576720"/>
            <a:ext cx="184666" cy="369332"/>
          </a:xfrm>
          <a:prstGeom prst="rect">
            <a:avLst/>
          </a:prstGeom>
          <a:noFill/>
        </p:spPr>
        <p:txBody>
          <a:bodyPr wrap="none" rtlCol="0">
            <a:spAutoFit/>
          </a:bodyPr>
          <a:lstStyle/>
          <a:p>
            <a:endParaRPr lang="en-US" dirty="0"/>
          </a:p>
        </p:txBody>
      </p:sp>
      <p:sp>
        <p:nvSpPr>
          <p:cNvPr id="12" name="TextBox 11"/>
          <p:cNvSpPr txBox="1"/>
          <p:nvPr/>
        </p:nvSpPr>
        <p:spPr>
          <a:xfrm>
            <a:off x="2627691" y="2584068"/>
            <a:ext cx="184666" cy="369332"/>
          </a:xfrm>
          <a:prstGeom prst="rect">
            <a:avLst/>
          </a:prstGeom>
          <a:noFill/>
        </p:spPr>
        <p:txBody>
          <a:bodyPr wrap="none" rtlCol="0">
            <a:spAutoFit/>
          </a:bodyPr>
          <a:lstStyle/>
          <a:p>
            <a:endParaRPr lang="en-US" dirty="0"/>
          </a:p>
        </p:txBody>
      </p:sp>
      <p:sp>
        <p:nvSpPr>
          <p:cNvPr id="6" name="TextBox 5"/>
          <p:cNvSpPr txBox="1"/>
          <p:nvPr/>
        </p:nvSpPr>
        <p:spPr>
          <a:xfrm>
            <a:off x="6948784" y="3226436"/>
            <a:ext cx="1999965" cy="1200328"/>
          </a:xfrm>
          <a:prstGeom prst="rect">
            <a:avLst/>
          </a:prstGeom>
          <a:noFill/>
        </p:spPr>
        <p:txBody>
          <a:bodyPr wrap="square" rtlCol="0">
            <a:spAutoFit/>
          </a:bodyPr>
          <a:lstStyle/>
          <a:p>
            <a:pPr algn="ctr"/>
            <a:r>
              <a:rPr lang="en-US" sz="2400" dirty="0" smtClean="0"/>
              <a:t>The </a:t>
            </a:r>
            <a:r>
              <a:rPr lang="en-US" sz="2400" i="1" dirty="0" smtClean="0"/>
              <a:t>Graphing Calculator 4.0</a:t>
            </a:r>
            <a:r>
              <a:rPr lang="en-US" sz="2400" dirty="0" smtClean="0"/>
              <a:t>(Pacific Tech)</a:t>
            </a:r>
            <a:endParaRPr lang="en-US" sz="2400" dirty="0"/>
          </a:p>
        </p:txBody>
      </p:sp>
      <p:sp>
        <p:nvSpPr>
          <p:cNvPr id="7" name="TextBox 6"/>
          <p:cNvSpPr txBox="1"/>
          <p:nvPr/>
        </p:nvSpPr>
        <p:spPr>
          <a:xfrm>
            <a:off x="291968" y="2953401"/>
            <a:ext cx="1897777" cy="2154436"/>
          </a:xfrm>
          <a:prstGeom prst="rect">
            <a:avLst/>
          </a:prstGeom>
          <a:noFill/>
        </p:spPr>
        <p:txBody>
          <a:bodyPr wrap="square" rtlCol="0">
            <a:spAutoFit/>
          </a:bodyPr>
          <a:lstStyle/>
          <a:p>
            <a:r>
              <a:rPr lang="en-US" dirty="0" smtClean="0"/>
              <a:t>Parameterization</a:t>
            </a:r>
            <a:r>
              <a:rPr lang="en-US" sz="1600" dirty="0" smtClean="0"/>
              <a:t>:</a:t>
            </a:r>
          </a:p>
          <a:p>
            <a:endParaRPr lang="en-US" sz="1600" dirty="0"/>
          </a:p>
          <a:p>
            <a:r>
              <a:rPr lang="en-US" sz="2000" i="1" dirty="0" smtClean="0"/>
              <a:t>y</a:t>
            </a:r>
            <a:r>
              <a:rPr lang="en-US" sz="2000" dirty="0" smtClean="0"/>
              <a:t> – parameter;</a:t>
            </a:r>
          </a:p>
          <a:p>
            <a:endParaRPr lang="en-US" sz="2000" dirty="0"/>
          </a:p>
          <a:p>
            <a:r>
              <a:rPr lang="en-US" sz="2000" dirty="0" smtClean="0"/>
              <a:t>the hyperbolic branches represent locus.</a:t>
            </a:r>
            <a:endParaRPr lang="en-US" sz="2000" dirty="0"/>
          </a:p>
        </p:txBody>
      </p:sp>
      <p:pic>
        <p:nvPicPr>
          <p:cNvPr id="5" name="Picture 4" descr="Screen shot 2013-02-21 at 8.00.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448" y="2778209"/>
            <a:ext cx="4486643" cy="3394086"/>
          </a:xfrm>
          <a:prstGeom prst="rect">
            <a:avLst/>
          </a:prstGeom>
        </p:spPr>
      </p:pic>
    </p:spTree>
    <p:extLst>
      <p:ext uri="{BB962C8B-B14F-4D97-AF65-F5344CB8AC3E}">
        <p14:creationId xmlns:p14="http://schemas.microsoft.com/office/powerpoint/2010/main" val="370362905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2026</TotalTime>
  <Words>851</Words>
  <Application>Microsoft Macintosh PowerPoint</Application>
  <PresentationFormat>On-screen Show (4:3)</PresentationFormat>
  <Paragraphs>98</Paragraphs>
  <Slides>30</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Travelogue</vt:lpstr>
      <vt:lpstr>Equation</vt:lpstr>
      <vt:lpstr>MathType 6.0 Equation</vt:lpstr>
      <vt:lpstr>           Experimental Mathematics for Secondary Schools: Connecting Curriculum Strands Through Technology Integration Matemáticas experimentales para escuelas secundarias: Conectando hebras curriculares por medio de integración tecnológica    </vt:lpstr>
      <vt:lpstr>National Council of Teachers of Mathematics Position Statement (2011)</vt:lpstr>
      <vt:lpstr>William James (1842-1910): The first educator to offer a psychology course in the Unites States</vt:lpstr>
      <vt:lpstr>Conference Board of the Mathematical Sciences:  The mathematical education of teachers (2001)</vt:lpstr>
      <vt:lpstr>Theoretical background of mathematical experiment</vt:lpstr>
      <vt:lpstr>Experimental Mathematics Research</vt:lpstr>
      <vt:lpstr>Experimental Secondary Mathematics</vt:lpstr>
      <vt:lpstr>Quadratic equations in the digital era (solving equation)</vt:lpstr>
      <vt:lpstr>Quadratic equations in the digital era (mathematical experiment)</vt:lpstr>
      <vt:lpstr>Common Core State Standards for Mathematics</vt:lpstr>
      <vt:lpstr>Experimental derivation of quadratic formula for the equation                     through cursor pointing</vt:lpstr>
      <vt:lpstr> Solution-enabled experiment</vt:lpstr>
      <vt:lpstr>CONCEPT MAP</vt:lpstr>
      <vt:lpstr>How are the red and blue loci connected geometrically?</vt:lpstr>
      <vt:lpstr>COMMON CORE STATE STANDARDS FOR MATHEMATICS</vt:lpstr>
      <vt:lpstr> Could it be a rotation?</vt:lpstr>
      <vt:lpstr>TRIGONOMETRY  ENTERS THE SCENE</vt:lpstr>
      <vt:lpstr>ROTATION  ABOUT THE ORIGIN</vt:lpstr>
      <vt:lpstr>ROTATION BY 45 DEGREES  YIELDS NEW EQUATION</vt:lpstr>
      <vt:lpstr>CONCEPT MAP</vt:lpstr>
      <vt:lpstr>Collateral Learning</vt:lpstr>
      <vt:lpstr>Examples of Collateral Learning Using Technology</vt:lpstr>
      <vt:lpstr>Examples of Collateral Learning Using Technology</vt:lpstr>
      <vt:lpstr>If a point is chosen at random from the yellow rectangle, what is the probability it belongs to the blue curvilinear triangle?</vt:lpstr>
      <vt:lpstr>USING WOLFRAM ALPHA TO COMPUTE THEORETICAL PROBABILITY</vt:lpstr>
      <vt:lpstr>USING A SPREADSHEET TO COMPUTE EXPERMENTAL PROBABILITY</vt:lpstr>
      <vt:lpstr>USING PICK’S FOMULA, A=B/2 + I – 1, TO ESTIMATE AREA OF THE CURVILINEAR TRIANGLE</vt:lpstr>
      <vt:lpstr>Conclusion: Experimental mathematics approach</vt:lpstr>
      <vt:lpstr>References</vt:lpstr>
      <vt:lpstr> THANK YOU! </vt:lpstr>
    </vt:vector>
  </TitlesOfParts>
  <Company>SUNY Potsdam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Scholarship and Service to Community</dc:title>
  <dc:creator>Sergei Abramovich</dc:creator>
  <cp:lastModifiedBy>Sergei Abramovich</cp:lastModifiedBy>
  <cp:revision>105</cp:revision>
  <cp:lastPrinted>2013-02-28T18:34:40Z</cp:lastPrinted>
  <dcterms:created xsi:type="dcterms:W3CDTF">2011-06-07T11:47:05Z</dcterms:created>
  <dcterms:modified xsi:type="dcterms:W3CDTF">2013-03-10T16:44:24Z</dcterms:modified>
</cp:coreProperties>
</file>