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8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78215-C899-DB4D-801E-AC8970E2201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FF3A-E2A6-4E45-BEDA-417B23C3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CPU Processor Speed Timeline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Pentium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450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1997-98</a:t>
            </a:r>
          </a:p>
          <a:p>
            <a:r>
              <a:rPr lang="en-US" dirty="0" smtClean="0"/>
              <a:t>Transistors= 7.5 million</a:t>
            </a:r>
            <a:endParaRPr lang="en-US" dirty="0"/>
          </a:p>
        </p:txBody>
      </p:sp>
      <p:pic>
        <p:nvPicPr>
          <p:cNvPr id="5" name="Content Placeholder 4" descr="hous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580" r="-17580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33" y="4565650"/>
            <a:ext cx="16383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29.6 Pentium 2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Pentium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1000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1999- 2000</a:t>
            </a:r>
          </a:p>
          <a:p>
            <a:r>
              <a:rPr lang="en-US" dirty="0" smtClean="0"/>
              <a:t>Transistors= 28 Million</a:t>
            </a:r>
            <a:endParaRPr lang="en-US" dirty="0"/>
          </a:p>
        </p:txBody>
      </p:sp>
      <p:pic>
        <p:nvPicPr>
          <p:cNvPr id="5" name="Content Placeholder 4" descr="house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9256" r="-89256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286250"/>
            <a:ext cx="157480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13.3 Pentium 3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Pentium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3400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2000-04</a:t>
            </a:r>
          </a:p>
          <a:p>
            <a:r>
              <a:rPr lang="en-US" dirty="0" smtClean="0"/>
              <a:t>Transistors= 55 Million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707" b="-26707"/>
          <a:stretch>
            <a:fillRect/>
          </a:stretch>
        </p:blipFill>
        <p:spPr>
          <a:xfrm>
            <a:off x="4495800" y="1417638"/>
            <a:ext cx="1066800" cy="1195537"/>
          </a:xfrm>
        </p:spPr>
      </p:pic>
      <p:pic>
        <p:nvPicPr>
          <p:cNvPr id="6" name="Content Placeholder 4" descr="images.jpg"/>
          <p:cNvPicPr>
            <a:picLocks noChangeAspect="1"/>
          </p:cNvPicPr>
          <p:nvPr/>
        </p:nvPicPr>
        <p:blipFill>
          <a:blip r:embed="rId2"/>
          <a:srcRect t="-26707" b="-26707"/>
          <a:stretch>
            <a:fillRect/>
          </a:stretch>
        </p:blipFill>
        <p:spPr>
          <a:xfrm>
            <a:off x="5562600" y="1417638"/>
            <a:ext cx="1066800" cy="1195537"/>
          </a:xfrm>
          <a:prstGeom prst="rect">
            <a:avLst/>
          </a:prstGeom>
        </p:spPr>
      </p:pic>
      <p:pic>
        <p:nvPicPr>
          <p:cNvPr id="7" name="Content Placeholder 4" descr="images.jpg"/>
          <p:cNvPicPr>
            <a:picLocks noChangeAspect="1"/>
          </p:cNvPicPr>
          <p:nvPr/>
        </p:nvPicPr>
        <p:blipFill>
          <a:blip r:embed="rId2"/>
          <a:srcRect t="-26707" b="-26707"/>
          <a:stretch>
            <a:fillRect/>
          </a:stretch>
        </p:blipFill>
        <p:spPr>
          <a:xfrm>
            <a:off x="6629400" y="1417638"/>
            <a:ext cx="1066800" cy="1195537"/>
          </a:xfrm>
          <a:prstGeom prst="rect">
            <a:avLst/>
          </a:prstGeom>
        </p:spPr>
      </p:pic>
      <p:pic>
        <p:nvPicPr>
          <p:cNvPr id="8" name="Content Placeholder 4" descr="images.jpg"/>
          <p:cNvPicPr>
            <a:picLocks noChangeAspect="1"/>
          </p:cNvPicPr>
          <p:nvPr/>
        </p:nvPicPr>
        <p:blipFill>
          <a:blip r:embed="rId2"/>
          <a:srcRect t="-26707" b="-26707"/>
          <a:stretch>
            <a:fillRect/>
          </a:stretch>
        </p:blipFill>
        <p:spPr>
          <a:xfrm>
            <a:off x="4495800" y="2416705"/>
            <a:ext cx="1066800" cy="11955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33" y="4308325"/>
            <a:ext cx="1473200" cy="1473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3.9 Pentium 4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707" b="-26707"/>
          <a:stretch>
            <a:fillRect/>
          </a:stretch>
        </p:blipFill>
        <p:spPr>
          <a:xfrm>
            <a:off x="5378451" y="1980176"/>
            <a:ext cx="1521883" cy="17055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2 Duo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6660</a:t>
            </a:r>
          </a:p>
          <a:p>
            <a:r>
              <a:rPr lang="en-US" dirty="0" smtClean="0"/>
              <a:t>Year= 2006</a:t>
            </a:r>
          </a:p>
          <a:p>
            <a:r>
              <a:rPr lang="en-US" dirty="0" smtClean="0"/>
              <a:t>Transistors= 253 Million</a:t>
            </a:r>
            <a:endParaRPr lang="en-US" dirty="0"/>
          </a:p>
        </p:txBody>
      </p:sp>
      <p:pic>
        <p:nvPicPr>
          <p:cNvPr id="7" name="Content Placeholder 4" descr="images.jpg"/>
          <p:cNvPicPr>
            <a:picLocks noChangeAspect="1"/>
          </p:cNvPicPr>
          <p:nvPr/>
        </p:nvPicPr>
        <p:blipFill>
          <a:blip r:embed="rId2"/>
          <a:srcRect t="-26707" b="-26707"/>
          <a:stretch>
            <a:fillRect/>
          </a:stretch>
        </p:blipFill>
        <p:spPr>
          <a:xfrm>
            <a:off x="7164917" y="1980176"/>
            <a:ext cx="1521883" cy="17055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266" y="4678363"/>
            <a:ext cx="1574800" cy="1447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2 Core Duo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2 Quad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11,200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2008</a:t>
            </a:r>
          </a:p>
          <a:p>
            <a:r>
              <a:rPr lang="en-US" dirty="0" smtClean="0"/>
              <a:t>Transistors= ?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707" b="-26707"/>
          <a:stretch>
            <a:fillRect/>
          </a:stretch>
        </p:blipFill>
        <p:spPr>
          <a:xfrm>
            <a:off x="6021846" y="1983581"/>
            <a:ext cx="1670119" cy="187166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7" y="4845050"/>
            <a:ext cx="1574800" cy="1485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1.2 Core 2 Quad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10,640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2009</a:t>
            </a:r>
          </a:p>
          <a:p>
            <a:r>
              <a:rPr lang="en-US" dirty="0" smtClean="0"/>
              <a:t>Transistors= 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707" b="-26707"/>
          <a:stretch>
            <a:fillRect/>
          </a:stretch>
        </p:blipFill>
        <p:spPr>
          <a:xfrm>
            <a:off x="5608929" y="2338917"/>
            <a:ext cx="2019535" cy="226324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54629"/>
            <a:ext cx="2063750" cy="1371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1.2 Core i5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13,320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2010</a:t>
            </a:r>
          </a:p>
          <a:p>
            <a:r>
              <a:rPr lang="en-US" dirty="0" smtClean="0"/>
              <a:t>Transistors= </a:t>
            </a:r>
            <a:endParaRPr lang="en-US" dirty="0"/>
          </a:p>
        </p:txBody>
      </p:sp>
      <p:pic>
        <p:nvPicPr>
          <p:cNvPr id="7" name="Content Placeholder 6" descr="images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037" b="-12037"/>
          <a:stretch>
            <a:fillRect/>
          </a:stretch>
        </p:blipFill>
        <p:spPr>
          <a:xfrm>
            <a:off x="5685825" y="1642003"/>
            <a:ext cx="2000649" cy="2242080"/>
          </a:xfrm>
        </p:spPr>
      </p:pic>
      <p:sp>
        <p:nvSpPr>
          <p:cNvPr id="8" name="TextBox 7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1 i7 CPU.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8008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 = .02 </a:t>
            </a:r>
            <a:r>
              <a:rPr lang="en-US" dirty="0" err="1"/>
              <a:t>M</a:t>
            </a:r>
            <a:r>
              <a:rPr lang="en-US" dirty="0" err="1" smtClean="0"/>
              <a:t>hz</a:t>
            </a:r>
            <a:endParaRPr lang="en-US" dirty="0" smtClean="0"/>
          </a:p>
          <a:p>
            <a:r>
              <a:rPr lang="en-US" dirty="0" smtClean="0"/>
              <a:t>Year= 1972</a:t>
            </a:r>
          </a:p>
          <a:p>
            <a:r>
              <a:rPr lang="en-US" dirty="0" smtClean="0"/>
              <a:t>Transistors= 3500</a:t>
            </a:r>
            <a:endParaRPr lang="en-US" dirty="0"/>
          </a:p>
        </p:txBody>
      </p:sp>
      <p:pic>
        <p:nvPicPr>
          <p:cNvPr id="7" name="Content Placeholder 6" descr="footballfiel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513" b="-24513"/>
          <a:stretch>
            <a:fillRect/>
          </a:stretch>
        </p:blipFill>
        <p:spPr>
          <a:xfrm>
            <a:off x="4648200" y="1417638"/>
            <a:ext cx="1452914" cy="1628246"/>
          </a:xfrm>
        </p:spPr>
      </p:pic>
      <p:pic>
        <p:nvPicPr>
          <p:cNvPr id="8" name="Content Placeholder 6" descr="footballfield.jpg"/>
          <p:cNvPicPr>
            <a:picLocks noChangeAspect="1"/>
          </p:cNvPicPr>
          <p:nvPr/>
        </p:nvPicPr>
        <p:blipFill>
          <a:blip r:embed="rId2"/>
          <a:srcRect t="-24513" b="-24513"/>
          <a:stretch>
            <a:fillRect/>
          </a:stretch>
        </p:blipFill>
        <p:spPr>
          <a:xfrm>
            <a:off x="6253514" y="1417638"/>
            <a:ext cx="1452914" cy="1628246"/>
          </a:xfrm>
          <a:prstGeom prst="rect">
            <a:avLst/>
          </a:prstGeom>
        </p:spPr>
      </p:pic>
      <p:pic>
        <p:nvPicPr>
          <p:cNvPr id="9" name="Content Placeholder 6" descr="footballfield.jpg"/>
          <p:cNvPicPr>
            <a:picLocks noChangeAspect="1"/>
          </p:cNvPicPr>
          <p:nvPr/>
        </p:nvPicPr>
        <p:blipFill>
          <a:blip r:embed="rId2"/>
          <a:srcRect t="-24513" b="-24513"/>
          <a:stretch>
            <a:fillRect/>
          </a:stretch>
        </p:blipFill>
        <p:spPr>
          <a:xfrm>
            <a:off x="4648200" y="2776538"/>
            <a:ext cx="1452914" cy="1628246"/>
          </a:xfrm>
          <a:prstGeom prst="rect">
            <a:avLst/>
          </a:prstGeom>
        </p:spPr>
      </p:pic>
      <p:pic>
        <p:nvPicPr>
          <p:cNvPr id="10" name="Content Placeholder 6" descr="footballfield.jpg"/>
          <p:cNvPicPr>
            <a:picLocks noChangeAspect="1"/>
          </p:cNvPicPr>
          <p:nvPr/>
        </p:nvPicPr>
        <p:blipFill>
          <a:blip r:embed="rId2"/>
          <a:srcRect t="-24513" b="-24513"/>
          <a:stretch>
            <a:fillRect/>
          </a:stretch>
        </p:blipFill>
        <p:spPr>
          <a:xfrm>
            <a:off x="6253514" y="2776538"/>
            <a:ext cx="1452914" cy="1628246"/>
          </a:xfrm>
          <a:prstGeom prst="rect">
            <a:avLst/>
          </a:prstGeom>
        </p:spPr>
      </p:pic>
      <p:pic>
        <p:nvPicPr>
          <p:cNvPr id="11" name="Picture 10" descr="footballfield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14" y="4404784"/>
            <a:ext cx="1587500" cy="119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584" y="4620683"/>
            <a:ext cx="1524000" cy="1193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66,600 8008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2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1974</a:t>
            </a:r>
          </a:p>
          <a:p>
            <a:r>
              <a:rPr lang="en-US" dirty="0" smtClean="0"/>
              <a:t>Transistors= 6000</a:t>
            </a:r>
            <a:endParaRPr lang="en-US" dirty="0"/>
          </a:p>
        </p:txBody>
      </p:sp>
      <p:pic>
        <p:nvPicPr>
          <p:cNvPr id="5" name="Content Placeholder 4" descr="footballfield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513" b="-24513"/>
          <a:stretch>
            <a:fillRect/>
          </a:stretch>
        </p:blipFill>
        <p:spPr>
          <a:xfrm>
            <a:off x="5583766" y="1600200"/>
            <a:ext cx="1871133" cy="20969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66" y="4432300"/>
            <a:ext cx="1676400" cy="116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6,660 8080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085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5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1976</a:t>
            </a:r>
          </a:p>
          <a:p>
            <a:r>
              <a:rPr lang="en-US" dirty="0" smtClean="0"/>
              <a:t>Transistors= 6500</a:t>
            </a:r>
            <a:endParaRPr lang="en-US" dirty="0"/>
          </a:p>
        </p:txBody>
      </p:sp>
      <p:pic>
        <p:nvPicPr>
          <p:cNvPr id="5" name="Content Placeholder 4" descr="endzo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513" b="-24513"/>
          <a:stretch>
            <a:fillRect/>
          </a:stretch>
        </p:blipFill>
        <p:spPr>
          <a:xfrm>
            <a:off x="5958416" y="1315549"/>
            <a:ext cx="2146300" cy="240530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17" y="4394444"/>
            <a:ext cx="1689100" cy="110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2,664 8085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10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1978</a:t>
            </a:r>
          </a:p>
          <a:p>
            <a:r>
              <a:rPr lang="en-US" dirty="0" smtClean="0"/>
              <a:t>Transistors= 29,000</a:t>
            </a:r>
            <a:endParaRPr lang="en-US" dirty="0"/>
          </a:p>
        </p:txBody>
      </p:sp>
      <p:pic>
        <p:nvPicPr>
          <p:cNvPr id="5" name="Content Placeholder 4" descr="Madison_Square_Garden_cou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4233332" y="1138344"/>
            <a:ext cx="2410883" cy="2701819"/>
          </a:xfrm>
        </p:spPr>
      </p:pic>
      <p:pic>
        <p:nvPicPr>
          <p:cNvPr id="6" name="Picture 5" descr="Madison_Square_Garden_court copy.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32" y="1600199"/>
            <a:ext cx="797634" cy="1841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83" y="4550833"/>
            <a:ext cx="1879600" cy="111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1,332 8086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12Mhz</a:t>
            </a:r>
          </a:p>
          <a:p>
            <a:r>
              <a:rPr lang="en-US" dirty="0" smtClean="0"/>
              <a:t>Year= 1982</a:t>
            </a:r>
          </a:p>
          <a:p>
            <a:r>
              <a:rPr lang="en-US" dirty="0" smtClean="0"/>
              <a:t>Transistors= 134,000</a:t>
            </a:r>
            <a:endParaRPr lang="en-US" dirty="0"/>
          </a:p>
        </p:txBody>
      </p:sp>
      <p:pic>
        <p:nvPicPr>
          <p:cNvPr id="5" name="Content Placeholder 4" descr="Madison_Square_Garden_cou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712" b="-24712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117" y="4328583"/>
            <a:ext cx="15875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1,110 286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20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1985-87</a:t>
            </a:r>
          </a:p>
          <a:p>
            <a:r>
              <a:rPr lang="en-US" dirty="0" smtClean="0"/>
              <a:t>Transistors= 275,000</a:t>
            </a:r>
            <a:endParaRPr lang="en-US" dirty="0"/>
          </a:p>
        </p:txBody>
      </p:sp>
      <p:pic>
        <p:nvPicPr>
          <p:cNvPr id="5" name="Content Placeholder 4" descr="Madison_Square_Garden_court cop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712" r="-19712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191000"/>
            <a:ext cx="1600200" cy="158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666 386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50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1989-91</a:t>
            </a:r>
          </a:p>
          <a:p>
            <a:r>
              <a:rPr lang="en-US" dirty="0" smtClean="0"/>
              <a:t>Transistors= 1.2 million</a:t>
            </a:r>
            <a:endParaRPr lang="en-US" dirty="0"/>
          </a:p>
        </p:txBody>
      </p:sp>
      <p:pic>
        <p:nvPicPr>
          <p:cNvPr id="5" name="Content Placeholder 4" descr="Madison_Square_Garden_court copy.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8702" r="-88702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83" y="4059767"/>
            <a:ext cx="1562100" cy="157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266.4 486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Speed= 200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Year= 1993-96</a:t>
            </a:r>
          </a:p>
          <a:p>
            <a:r>
              <a:rPr lang="en-US" dirty="0" smtClean="0"/>
              <a:t>Transistors= 3.3 million</a:t>
            </a:r>
            <a:endParaRPr lang="en-US" dirty="0"/>
          </a:p>
        </p:txBody>
      </p:sp>
      <p:pic>
        <p:nvPicPr>
          <p:cNvPr id="5" name="Content Placeholder 4" descr="hous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530" b="-24530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7" y="4619752"/>
            <a:ext cx="1035050" cy="993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928" y="6126163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takes 66.6 Pentium CPU’s to equal 1 i7.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335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CPU Processor Speed Timeline</vt:lpstr>
      <vt:lpstr>8008</vt:lpstr>
      <vt:lpstr>8080</vt:lpstr>
      <vt:lpstr>8085</vt:lpstr>
      <vt:lpstr>8086</vt:lpstr>
      <vt:lpstr>286</vt:lpstr>
      <vt:lpstr>386</vt:lpstr>
      <vt:lpstr>486</vt:lpstr>
      <vt:lpstr>Pentium</vt:lpstr>
      <vt:lpstr>Pentium 2</vt:lpstr>
      <vt:lpstr>Pentium 3</vt:lpstr>
      <vt:lpstr>Pentium 4</vt:lpstr>
      <vt:lpstr>Core 2 Duo</vt:lpstr>
      <vt:lpstr>Core 2 Quad</vt:lpstr>
      <vt:lpstr>Core i5</vt:lpstr>
      <vt:lpstr>Core i7</vt:lpstr>
    </vt:vector>
  </TitlesOfParts>
  <Company>SUNY Potsdam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8008</dc:title>
  <dc:creator>Computing &amp; Technology Services</dc:creator>
  <cp:lastModifiedBy>Computing &amp; Technology Services</cp:lastModifiedBy>
  <cp:revision>5</cp:revision>
  <dcterms:created xsi:type="dcterms:W3CDTF">2010-03-02T00:39:17Z</dcterms:created>
  <dcterms:modified xsi:type="dcterms:W3CDTF">2010-03-02T01:36:54Z</dcterms:modified>
</cp:coreProperties>
</file>